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FFE699"/>
    <a:srgbClr val="CD9CF6"/>
    <a:srgbClr val="FFCBA7"/>
    <a:srgbClr val="FFAD75"/>
    <a:srgbClr val="BB77F3"/>
    <a:srgbClr val="39E6FF"/>
    <a:srgbClr val="EB86F6"/>
    <a:srgbClr val="B50FC7"/>
    <a:srgbClr val="FCA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3582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53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2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38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2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4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84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8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91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71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52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53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4912-8338-4FFA-BE91-8B0D04CDA8E9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C036-B547-4EFA-9FEC-9F6D20272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65"/>
          <a:stretch/>
        </p:blipFill>
        <p:spPr>
          <a:xfrm>
            <a:off x="0" y="134983"/>
            <a:ext cx="6858000" cy="954677"/>
          </a:xfrm>
          <a:prstGeom prst="rect">
            <a:avLst/>
          </a:prstGeom>
          <a:solidFill>
            <a:srgbClr val="D59D7E"/>
          </a:solidFill>
        </p:spPr>
      </p:pic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30313595"/>
              </p:ext>
            </p:extLst>
          </p:nvPr>
        </p:nvGraphicFramePr>
        <p:xfrm>
          <a:off x="139703" y="1234438"/>
          <a:ext cx="6603996" cy="7204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43428">
                  <a:extLst>
                    <a:ext uri="{9D8B030D-6E8A-4147-A177-3AD203B41FA5}">
                      <a16:colId xmlns:a16="http://schemas.microsoft.com/office/drawing/2014/main" val="1594658877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1919748921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2758386442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2507826268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550057654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4211737936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3550265143"/>
                    </a:ext>
                  </a:extLst>
                </a:gridCol>
              </a:tblGrid>
              <a:tr h="3108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516793"/>
                  </a:ext>
                </a:extLst>
              </a:tr>
              <a:tr h="78911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798381"/>
                  </a:ext>
                </a:extLst>
              </a:tr>
              <a:tr h="122094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766441"/>
                  </a:ext>
                </a:extLst>
              </a:tr>
              <a:tr h="122094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934747"/>
                  </a:ext>
                </a:extLst>
              </a:tr>
              <a:tr h="122094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421831"/>
                  </a:ext>
                </a:extLst>
              </a:tr>
              <a:tr h="122094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721990"/>
                  </a:ext>
                </a:extLst>
              </a:tr>
              <a:tr h="122094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01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09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正方形/長方形 231"/>
          <p:cNvSpPr/>
          <p:nvPr/>
        </p:nvSpPr>
        <p:spPr>
          <a:xfrm>
            <a:off x="11065" y="9214364"/>
            <a:ext cx="6851665" cy="599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8" name="グループ化 247"/>
          <p:cNvGrpSpPr/>
          <p:nvPr/>
        </p:nvGrpSpPr>
        <p:grpSpPr>
          <a:xfrm>
            <a:off x="-2647535" y="3087034"/>
            <a:ext cx="1160241" cy="448276"/>
            <a:chOff x="1147644" y="1867243"/>
            <a:chExt cx="1059881" cy="448276"/>
          </a:xfrm>
        </p:grpSpPr>
        <p:sp>
          <p:nvSpPr>
            <p:cNvPr id="67" name="角丸四角形 239">
              <a:extLst>
                <a:ext uri="{FF2B5EF4-FFF2-40B4-BE49-F238E27FC236}">
                  <a16:creationId xmlns:a16="http://schemas.microsoft.com/office/drawing/2014/main" id="{CE3785B7-6E87-4E6E-A6BB-A7610E813D79}"/>
                </a:ext>
              </a:extLst>
            </p:cNvPr>
            <p:cNvSpPr/>
            <p:nvPr/>
          </p:nvSpPr>
          <p:spPr>
            <a:xfrm>
              <a:off x="1261971" y="1867243"/>
              <a:ext cx="848639" cy="44827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105" name="角丸四角形 239">
              <a:extLst>
                <a:ext uri="{FF2B5EF4-FFF2-40B4-BE49-F238E27FC236}">
                  <a16:creationId xmlns:a16="http://schemas.microsoft.com/office/drawing/2014/main" id="{CE3785B7-6E87-4E6E-A6BB-A7610E813D79}"/>
                </a:ext>
              </a:extLst>
            </p:cNvPr>
            <p:cNvSpPr/>
            <p:nvPr/>
          </p:nvSpPr>
          <p:spPr>
            <a:xfrm>
              <a:off x="1147644" y="1940940"/>
              <a:ext cx="1059881" cy="3220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アクアリズムダンス</a:t>
              </a:r>
              <a:r>
                <a:rPr lang="ja-JP" altLang="en-US" sz="1100" dirty="0">
                  <a:solidFill>
                    <a:schemeClr val="tx1"/>
                  </a:solidFill>
                </a:rPr>
                <a:t>　</a:t>
              </a:r>
              <a:r>
                <a:rPr lang="ja-JP" altLang="en-US" sz="7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-4177824" y="1628274"/>
            <a:ext cx="914180" cy="458178"/>
            <a:chOff x="3003196" y="1872614"/>
            <a:chExt cx="843699" cy="458178"/>
          </a:xfrm>
        </p:grpSpPr>
        <p:sp>
          <p:nvSpPr>
            <p:cNvPr id="51" name="角丸四角形 50"/>
            <p:cNvSpPr/>
            <p:nvPr/>
          </p:nvSpPr>
          <p:spPr>
            <a:xfrm>
              <a:off x="3003196" y="1872614"/>
              <a:ext cx="843699" cy="45817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8" name="角丸四角形 107"/>
            <p:cNvSpPr/>
            <p:nvPr/>
          </p:nvSpPr>
          <p:spPr>
            <a:xfrm>
              <a:off x="3021810" y="1985488"/>
              <a:ext cx="791736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13:30〜14</a:t>
              </a:r>
              <a:r>
                <a:rPr lang="en-US" altLang="ja-JP" sz="900" dirty="0">
                  <a:solidFill>
                    <a:schemeClr val="tx1"/>
                  </a:solidFill>
                </a:rPr>
                <a:t>:15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エアロビクス </a:t>
              </a:r>
              <a:r>
                <a:rPr lang="ja-JP" altLang="en-US" sz="1000" spc="-150" dirty="0">
                  <a:solidFill>
                    <a:schemeClr val="tx1"/>
                  </a:solidFill>
                </a:rPr>
                <a:t>（中級）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グループ化 161"/>
          <p:cNvGrpSpPr/>
          <p:nvPr/>
        </p:nvGrpSpPr>
        <p:grpSpPr>
          <a:xfrm>
            <a:off x="-2430565" y="1215942"/>
            <a:ext cx="1239950" cy="459442"/>
            <a:chOff x="3735123" y="1874398"/>
            <a:chExt cx="1170552" cy="448818"/>
          </a:xfrm>
        </p:grpSpPr>
        <p:sp>
          <p:nvSpPr>
            <p:cNvPr id="72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874286" y="1874398"/>
              <a:ext cx="852058" cy="448818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9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735123" y="1934536"/>
              <a:ext cx="1170552" cy="31321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12:00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13:00</a:t>
              </a:r>
              <a:r>
                <a:rPr kumimoji="1" lang="ja-JP" altLang="en-US" sz="1100" dirty="0">
                  <a:solidFill>
                    <a:schemeClr val="tx1"/>
                  </a:solidFill>
                </a:rPr>
                <a:t>　　　　　</a:t>
              </a:r>
              <a:r>
                <a:rPr lang="ja-JP" altLang="en-US" sz="900" dirty="0">
                  <a:solidFill>
                    <a:schemeClr val="tx1"/>
                  </a:solidFill>
                </a:rPr>
                <a:t>スイムレッスン（有料）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-2339887" y="1670368"/>
            <a:ext cx="1025804" cy="535528"/>
            <a:chOff x="3819109" y="2334099"/>
            <a:chExt cx="958414" cy="492290"/>
          </a:xfrm>
        </p:grpSpPr>
        <p:sp>
          <p:nvSpPr>
            <p:cNvPr id="48" name="角丸四角形 47"/>
            <p:cNvSpPr/>
            <p:nvPr/>
          </p:nvSpPr>
          <p:spPr>
            <a:xfrm>
              <a:off x="3875156" y="2334099"/>
              <a:ext cx="851187" cy="49229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3819109" y="2429106"/>
              <a:ext cx="958414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14:00〜15</a:t>
              </a:r>
              <a:r>
                <a:rPr lang="en-US" altLang="ja-JP" sz="900" dirty="0">
                  <a:solidFill>
                    <a:schemeClr val="tx1"/>
                  </a:solidFill>
                </a:rPr>
                <a:t>:00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</a:rPr>
                <a:t>はじめてのヨガ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8" name="グループ化 197"/>
          <p:cNvGrpSpPr/>
          <p:nvPr/>
        </p:nvGrpSpPr>
        <p:grpSpPr>
          <a:xfrm>
            <a:off x="5677367" y="1862225"/>
            <a:ext cx="1111751" cy="183131"/>
            <a:chOff x="5501155" y="2105352"/>
            <a:chExt cx="1018572" cy="229516"/>
          </a:xfrm>
        </p:grpSpPr>
        <p:sp>
          <p:nvSpPr>
            <p:cNvPr id="114" name="角丸四角形 113"/>
            <p:cNvSpPr/>
            <p:nvPr/>
          </p:nvSpPr>
          <p:spPr>
            <a:xfrm>
              <a:off x="5619251" y="2105352"/>
              <a:ext cx="838685" cy="22951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角丸四角形 58"/>
            <p:cNvSpPr/>
            <p:nvPr/>
          </p:nvSpPr>
          <p:spPr>
            <a:xfrm>
              <a:off x="5501155" y="2132887"/>
              <a:ext cx="1018572" cy="17547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" dirty="0">
                  <a:solidFill>
                    <a:schemeClr val="tx1"/>
                  </a:solidFill>
                </a:rPr>
                <a:t>　</a:t>
              </a:r>
              <a:r>
                <a:rPr kumimoji="1" lang="en-US" altLang="ja-JP" sz="400" dirty="0">
                  <a:solidFill>
                    <a:schemeClr val="tx1"/>
                  </a:solidFill>
                </a:rPr>
                <a:t>13:20〜14</a:t>
              </a:r>
              <a:r>
                <a:rPr lang="en-US" altLang="ja-JP" sz="400" dirty="0">
                  <a:solidFill>
                    <a:schemeClr val="tx1"/>
                  </a:solidFill>
                </a:rPr>
                <a:t>:0</a:t>
              </a:r>
              <a:r>
                <a:rPr kumimoji="1" lang="en-US" altLang="ja-JP" sz="4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400" dirty="0">
                  <a:solidFill>
                    <a:schemeClr val="tx1"/>
                  </a:solidFill>
                </a:rPr>
                <a:t>　</a:t>
              </a:r>
              <a:endParaRPr kumimoji="1" lang="en-US" altLang="ja-JP" sz="4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400" dirty="0">
                  <a:solidFill>
                    <a:schemeClr val="tx1"/>
                  </a:solidFill>
                </a:rPr>
                <a:t>　　シャイニーダンス</a:t>
              </a:r>
              <a:r>
                <a:rPr lang="en-US" altLang="ja-JP" sz="400" dirty="0">
                  <a:solidFill>
                    <a:schemeClr val="tx1"/>
                  </a:solidFill>
                </a:rPr>
                <a:t>(</a:t>
              </a:r>
              <a:r>
                <a:rPr lang="ja-JP" altLang="en-US" sz="4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4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7" name="グループ化 196"/>
          <p:cNvGrpSpPr/>
          <p:nvPr/>
        </p:nvGrpSpPr>
        <p:grpSpPr>
          <a:xfrm>
            <a:off x="5723778" y="1718760"/>
            <a:ext cx="1172008" cy="144697"/>
            <a:chOff x="5529548" y="1870426"/>
            <a:chExt cx="1073779" cy="229516"/>
          </a:xfrm>
        </p:grpSpPr>
        <p:sp>
          <p:nvSpPr>
            <p:cNvPr id="113" name="角丸四角形 112"/>
            <p:cNvSpPr/>
            <p:nvPr/>
          </p:nvSpPr>
          <p:spPr>
            <a:xfrm>
              <a:off x="5622439" y="1870426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1" name="角丸四角形 60"/>
            <p:cNvSpPr/>
            <p:nvPr/>
          </p:nvSpPr>
          <p:spPr>
            <a:xfrm>
              <a:off x="5529548" y="1901042"/>
              <a:ext cx="1073779" cy="1573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400" dirty="0">
                  <a:solidFill>
                    <a:schemeClr val="tx1"/>
                  </a:solidFill>
                </a:rPr>
                <a:t>:40</a:t>
              </a:r>
              <a:endParaRPr kumimoji="1" lang="en-US" altLang="ja-JP" sz="4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400" dirty="0">
                  <a:solidFill>
                    <a:schemeClr val="tx1"/>
                  </a:solidFill>
                </a:rPr>
                <a:t>アクアビクス</a:t>
              </a:r>
              <a:r>
                <a:rPr lang="en-US" altLang="ja-JP" sz="400" dirty="0">
                  <a:solidFill>
                    <a:schemeClr val="tx1"/>
                  </a:solidFill>
                </a:rPr>
                <a:t>(</a:t>
              </a:r>
              <a:r>
                <a:rPr lang="ja-JP" altLang="en-US" sz="4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4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-3240330" y="2366897"/>
            <a:ext cx="1148250" cy="124501"/>
            <a:chOff x="5543430" y="2587903"/>
            <a:chExt cx="1052012" cy="229516"/>
          </a:xfrm>
        </p:grpSpPr>
        <p:sp>
          <p:nvSpPr>
            <p:cNvPr id="116" name="角丸四角形 115"/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8" name="角丸四角形 193">
              <a:extLst>
                <a:ext uri="{FF2B5EF4-FFF2-40B4-BE49-F238E27FC236}">
                  <a16:creationId xmlns:a16="http://schemas.microsoft.com/office/drawing/2014/main" id="{8F0D19B4-CB3C-45D5-8663-C3A49868F84C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4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400" dirty="0">
                  <a:solidFill>
                    <a:schemeClr val="tx1"/>
                  </a:solidFill>
                </a:rPr>
                <a:t>アクアダンス</a:t>
              </a:r>
              <a:r>
                <a:rPr lang="en-US" altLang="ja-JP" sz="400" dirty="0">
                  <a:solidFill>
                    <a:schemeClr val="tx1"/>
                  </a:solidFill>
                </a:rPr>
                <a:t>(</a:t>
              </a:r>
              <a:r>
                <a:rPr lang="ja-JP" altLang="en-US" sz="4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4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6" name="グループ化 205"/>
          <p:cNvGrpSpPr/>
          <p:nvPr/>
        </p:nvGrpSpPr>
        <p:grpSpPr>
          <a:xfrm>
            <a:off x="5677367" y="2046014"/>
            <a:ext cx="1135478" cy="142942"/>
            <a:chOff x="5489060" y="2346628"/>
            <a:chExt cx="1040311" cy="229516"/>
          </a:xfrm>
        </p:grpSpPr>
        <p:sp>
          <p:nvSpPr>
            <p:cNvPr id="115" name="角丸四角形 114"/>
            <p:cNvSpPr/>
            <p:nvPr/>
          </p:nvSpPr>
          <p:spPr>
            <a:xfrm>
              <a:off x="5622439" y="2346628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8" name="角丸四角形 193">
              <a:extLst>
                <a:ext uri="{FF2B5EF4-FFF2-40B4-BE49-F238E27FC236}">
                  <a16:creationId xmlns:a16="http://schemas.microsoft.com/office/drawing/2014/main" id="{DBF93025-0746-4FA5-87FA-BD0FCBCFDAC3}"/>
                </a:ext>
              </a:extLst>
            </p:cNvPr>
            <p:cNvSpPr/>
            <p:nvPr/>
          </p:nvSpPr>
          <p:spPr>
            <a:xfrm>
              <a:off x="5489060" y="2382473"/>
              <a:ext cx="1040311" cy="15606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" dirty="0">
                  <a:solidFill>
                    <a:schemeClr val="tx1"/>
                  </a:solidFill>
                </a:rPr>
                <a:t>　</a:t>
              </a:r>
              <a:r>
                <a:rPr kumimoji="1" lang="en-US" altLang="ja-JP" sz="400" dirty="0">
                  <a:solidFill>
                    <a:schemeClr val="tx1"/>
                  </a:solidFill>
                </a:rPr>
                <a:t>14:30</a:t>
              </a:r>
              <a:r>
                <a:rPr kumimoji="1" lang="ja-JP" altLang="en-US" sz="4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400" dirty="0">
                  <a:solidFill>
                    <a:schemeClr val="tx1"/>
                  </a:solidFill>
                </a:rPr>
                <a:t>15:30</a:t>
              </a:r>
              <a:r>
                <a:rPr kumimoji="1" lang="ja-JP" altLang="en-US" sz="400" dirty="0">
                  <a:solidFill>
                    <a:schemeClr val="tx1"/>
                  </a:solidFill>
                </a:rPr>
                <a:t>　</a:t>
              </a:r>
              <a:endParaRPr kumimoji="1" lang="en-US" altLang="ja-JP" sz="4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400" dirty="0">
                  <a:solidFill>
                    <a:schemeClr val="tx1"/>
                  </a:solidFill>
                </a:rPr>
                <a:t>　　　　スイムレッスン</a:t>
              </a:r>
              <a:r>
                <a:rPr lang="en-US" altLang="ja-JP" sz="400" dirty="0">
                  <a:solidFill>
                    <a:schemeClr val="tx1"/>
                  </a:solidFill>
                </a:rPr>
                <a:t>(</a:t>
              </a:r>
              <a:r>
                <a:rPr lang="ja-JP" altLang="en-US" sz="4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4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2" name="グループ化 251"/>
          <p:cNvGrpSpPr/>
          <p:nvPr/>
        </p:nvGrpSpPr>
        <p:grpSpPr>
          <a:xfrm>
            <a:off x="-5221947" y="3532097"/>
            <a:ext cx="1207977" cy="347057"/>
            <a:chOff x="1102857" y="3080544"/>
            <a:chExt cx="1132437" cy="188991"/>
          </a:xfrm>
        </p:grpSpPr>
        <p:sp>
          <p:nvSpPr>
            <p:cNvPr id="99" name="角丸四角形 95">
              <a:extLst>
                <a:ext uri="{FF2B5EF4-FFF2-40B4-BE49-F238E27FC236}">
                  <a16:creationId xmlns:a16="http://schemas.microsoft.com/office/drawing/2014/main" id="{08473F0A-DC59-4DCD-A84D-FF665CE1C854}"/>
                </a:ext>
              </a:extLst>
            </p:cNvPr>
            <p:cNvSpPr/>
            <p:nvPr/>
          </p:nvSpPr>
          <p:spPr>
            <a:xfrm>
              <a:off x="1252182" y="3080544"/>
              <a:ext cx="860007" cy="182076"/>
            </a:xfrm>
            <a:prstGeom prst="roundRect">
              <a:avLst/>
            </a:prstGeom>
            <a:solidFill>
              <a:srgbClr val="EB8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spc="-150" dirty="0">
                <a:solidFill>
                  <a:schemeClr val="bg1"/>
                </a:solidFill>
              </a:endParaRPr>
            </a:p>
          </p:txBody>
        </p:sp>
        <p:sp>
          <p:nvSpPr>
            <p:cNvPr id="132" name="角丸四角形 95">
              <a:extLst>
                <a:ext uri="{FF2B5EF4-FFF2-40B4-BE49-F238E27FC236}">
                  <a16:creationId xmlns:a16="http://schemas.microsoft.com/office/drawing/2014/main" id="{08473F0A-DC59-4DCD-A84D-FF665CE1C854}"/>
                </a:ext>
              </a:extLst>
            </p:cNvPr>
            <p:cNvSpPr/>
            <p:nvPr/>
          </p:nvSpPr>
          <p:spPr>
            <a:xfrm>
              <a:off x="1102857" y="3085918"/>
              <a:ext cx="1132437" cy="18361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800" dirty="0">
                  <a:solidFill>
                    <a:schemeClr val="tx1"/>
                  </a:solidFill>
                </a:rPr>
                <a:t>10:00〜11:00</a:t>
              </a:r>
            </a:p>
            <a:p>
              <a:pPr algn="ctr"/>
              <a:r>
                <a:rPr lang="ja-JP" altLang="en-US" sz="800" spc="-150" dirty="0">
                  <a:solidFill>
                    <a:schemeClr val="tx1"/>
                  </a:solidFill>
                </a:rPr>
                <a:t>ワ－クアウトヨガ</a:t>
              </a:r>
              <a:endParaRPr kumimoji="1" lang="ja-JP" altLang="en-US" sz="800" spc="-150" dirty="0">
                <a:solidFill>
                  <a:schemeClr val="tx1"/>
                </a:solidFill>
              </a:endParaRPr>
            </a:p>
          </p:txBody>
        </p:sp>
      </p:grpSp>
      <p:sp>
        <p:nvSpPr>
          <p:cNvPr id="195" name="角丸四角形 194"/>
          <p:cNvSpPr/>
          <p:nvPr/>
        </p:nvSpPr>
        <p:spPr>
          <a:xfrm>
            <a:off x="-3268123" y="4336916"/>
            <a:ext cx="1121493" cy="18232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11:00〜11</a:t>
            </a:r>
            <a:r>
              <a:rPr lang="en-US" altLang="ja-JP" sz="900" dirty="0">
                <a:solidFill>
                  <a:schemeClr val="tx1"/>
                </a:solidFill>
              </a:rPr>
              <a:t>:40</a:t>
            </a:r>
            <a:r>
              <a:rPr lang="ja-JP" altLang="en-US" sz="900" dirty="0">
                <a:solidFill>
                  <a:schemeClr val="tx1"/>
                </a:solidFill>
              </a:rPr>
              <a:t>　　　</a:t>
            </a:r>
            <a:r>
              <a:rPr lang="ja-JP" altLang="en-US" sz="500" dirty="0">
                <a:solidFill>
                  <a:schemeClr val="tx1"/>
                </a:solidFill>
              </a:rPr>
              <a:t>ピルビックエクササイズ </a:t>
            </a:r>
            <a:r>
              <a:rPr lang="en-US" altLang="ja-JP" sz="500" dirty="0">
                <a:solidFill>
                  <a:schemeClr val="tx1"/>
                </a:solidFill>
              </a:rPr>
              <a:t>(</a:t>
            </a:r>
            <a:r>
              <a:rPr lang="ja-JP" altLang="en-US" sz="500" dirty="0">
                <a:solidFill>
                  <a:schemeClr val="tx1"/>
                </a:solidFill>
              </a:rPr>
              <a:t>有料</a:t>
            </a:r>
            <a:r>
              <a:rPr lang="en-US" altLang="ja-JP" sz="500" dirty="0">
                <a:solidFill>
                  <a:schemeClr val="tx1"/>
                </a:solidFill>
              </a:rPr>
              <a:t>)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grpSp>
        <p:nvGrpSpPr>
          <p:cNvPr id="353" name="グループ化 352"/>
          <p:cNvGrpSpPr/>
          <p:nvPr/>
        </p:nvGrpSpPr>
        <p:grpSpPr>
          <a:xfrm>
            <a:off x="-3612537" y="3679375"/>
            <a:ext cx="921081" cy="463118"/>
            <a:chOff x="4750536" y="1867674"/>
            <a:chExt cx="849537" cy="463118"/>
          </a:xfrm>
        </p:grpSpPr>
        <p:sp>
          <p:nvSpPr>
            <p:cNvPr id="354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50536" y="1867674"/>
              <a:ext cx="838653" cy="463118"/>
            </a:xfrm>
            <a:prstGeom prst="roundRect">
              <a:avLst/>
            </a:prstGeom>
            <a:solidFill>
              <a:srgbClr val="FFD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55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85123" y="1952693"/>
              <a:ext cx="814950" cy="28089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13:00〜13</a:t>
              </a:r>
              <a:r>
                <a:rPr lang="en-US" altLang="ja-JP" sz="900" dirty="0">
                  <a:solidFill>
                    <a:schemeClr val="tx1"/>
                  </a:solidFill>
                </a:rPr>
                <a:t>:45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ゆったり</a:t>
              </a:r>
              <a:endParaRPr lang="en-US" altLang="ja-JP" sz="10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ストレッチ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0" name="グループ化 379"/>
          <p:cNvGrpSpPr/>
          <p:nvPr/>
        </p:nvGrpSpPr>
        <p:grpSpPr>
          <a:xfrm>
            <a:off x="-4202594" y="1019725"/>
            <a:ext cx="934471" cy="446210"/>
            <a:chOff x="2113810" y="1867840"/>
            <a:chExt cx="883889" cy="455376"/>
          </a:xfrm>
          <a:solidFill>
            <a:srgbClr val="CD9CF6"/>
          </a:solidFill>
        </p:grpSpPr>
        <p:sp>
          <p:nvSpPr>
            <p:cNvPr id="381" name="角丸四角形 380"/>
            <p:cNvSpPr/>
            <p:nvPr/>
          </p:nvSpPr>
          <p:spPr>
            <a:xfrm>
              <a:off x="2126503" y="1867840"/>
              <a:ext cx="861962" cy="4553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82" name="角丸四角形 381"/>
            <p:cNvSpPr/>
            <p:nvPr/>
          </p:nvSpPr>
          <p:spPr>
            <a:xfrm>
              <a:off x="2113810" y="1940940"/>
              <a:ext cx="883889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10:30</a:t>
              </a:r>
              <a:r>
                <a:rPr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lang="en-US" altLang="ja-JP" sz="900" dirty="0">
                  <a:solidFill>
                    <a:schemeClr val="tx1"/>
                  </a:solidFill>
                </a:rPr>
                <a:t>11:30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ピラティス</a:t>
              </a:r>
            </a:p>
          </p:txBody>
        </p:sp>
      </p:grpSp>
      <p:grpSp>
        <p:nvGrpSpPr>
          <p:cNvPr id="207" name="グループ化 206"/>
          <p:cNvGrpSpPr/>
          <p:nvPr/>
        </p:nvGrpSpPr>
        <p:grpSpPr>
          <a:xfrm>
            <a:off x="-2931101" y="5020995"/>
            <a:ext cx="1207977" cy="424028"/>
            <a:chOff x="1102857" y="3039229"/>
            <a:chExt cx="1132437" cy="307326"/>
          </a:xfrm>
        </p:grpSpPr>
        <p:sp>
          <p:nvSpPr>
            <p:cNvPr id="208" name="角丸四角形 95">
              <a:extLst>
                <a:ext uri="{FF2B5EF4-FFF2-40B4-BE49-F238E27FC236}">
                  <a16:creationId xmlns:a16="http://schemas.microsoft.com/office/drawing/2014/main" id="{08473F0A-DC59-4DCD-A84D-FF665CE1C854}"/>
                </a:ext>
              </a:extLst>
            </p:cNvPr>
            <p:cNvSpPr/>
            <p:nvPr/>
          </p:nvSpPr>
          <p:spPr>
            <a:xfrm>
              <a:off x="1252181" y="3039229"/>
              <a:ext cx="864779" cy="307326"/>
            </a:xfrm>
            <a:prstGeom prst="roundRect">
              <a:avLst/>
            </a:prstGeom>
            <a:solidFill>
              <a:srgbClr val="EB8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spc="-150" dirty="0">
                <a:solidFill>
                  <a:schemeClr val="bg1"/>
                </a:solidFill>
              </a:endParaRPr>
            </a:p>
          </p:txBody>
        </p:sp>
        <p:sp>
          <p:nvSpPr>
            <p:cNvPr id="209" name="角丸四角形 95">
              <a:extLst>
                <a:ext uri="{FF2B5EF4-FFF2-40B4-BE49-F238E27FC236}">
                  <a16:creationId xmlns:a16="http://schemas.microsoft.com/office/drawing/2014/main" id="{08473F0A-DC59-4DCD-A84D-FF665CE1C854}"/>
                </a:ext>
              </a:extLst>
            </p:cNvPr>
            <p:cNvSpPr/>
            <p:nvPr/>
          </p:nvSpPr>
          <p:spPr>
            <a:xfrm>
              <a:off x="1102857" y="3085918"/>
              <a:ext cx="1132437" cy="20763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10:00〜11:00</a:t>
              </a:r>
            </a:p>
            <a:p>
              <a:pPr algn="ctr"/>
              <a:r>
                <a:rPr lang="ja-JP" altLang="en-US" sz="900" spc="-150" dirty="0">
                  <a:solidFill>
                    <a:schemeClr val="tx1"/>
                  </a:solidFill>
                </a:rPr>
                <a:t>ワ－クアウトヨガ</a:t>
              </a:r>
              <a:endParaRPr kumimoji="1" lang="ja-JP" altLang="en-US" sz="900" spc="-1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3" name="グループ化 222"/>
          <p:cNvGrpSpPr/>
          <p:nvPr/>
        </p:nvGrpSpPr>
        <p:grpSpPr>
          <a:xfrm>
            <a:off x="-1608344" y="4623643"/>
            <a:ext cx="1121493" cy="231665"/>
            <a:chOff x="5527025" y="3041755"/>
            <a:chExt cx="1003402" cy="231665"/>
          </a:xfrm>
        </p:grpSpPr>
        <p:sp>
          <p:nvSpPr>
            <p:cNvPr id="258" name="角丸四角形 257"/>
            <p:cNvSpPr/>
            <p:nvPr/>
          </p:nvSpPr>
          <p:spPr>
            <a:xfrm>
              <a:off x="5622487" y="3041755"/>
              <a:ext cx="819787" cy="231665"/>
            </a:xfrm>
            <a:prstGeom prst="roundRect">
              <a:avLst/>
            </a:prstGeom>
            <a:solidFill>
              <a:srgbClr val="FFC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259" name="角丸四角形 258"/>
            <p:cNvSpPr/>
            <p:nvPr/>
          </p:nvSpPr>
          <p:spPr>
            <a:xfrm>
              <a:off x="5527025" y="3062934"/>
              <a:ext cx="1003402" cy="1823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900" dirty="0">
                  <a:solidFill>
                    <a:schemeClr val="tx1"/>
                  </a:solidFill>
                </a:rPr>
                <a:t>:40</a:t>
              </a:r>
              <a:r>
                <a:rPr lang="ja-JP" altLang="en-US" sz="900" dirty="0">
                  <a:solidFill>
                    <a:schemeClr val="tx1"/>
                  </a:solidFill>
                </a:rPr>
                <a:t>　　　</a:t>
              </a:r>
              <a:r>
                <a:rPr lang="ja-JP" altLang="en-US" sz="700" dirty="0">
                  <a:solidFill>
                    <a:schemeClr val="tx1"/>
                  </a:solidFill>
                </a:rPr>
                <a:t>ベーシックエアロ</a:t>
              </a:r>
              <a:r>
                <a:rPr lang="ja-JP" altLang="en-US" sz="900" dirty="0">
                  <a:solidFill>
                    <a:schemeClr val="tx1"/>
                  </a:solidFill>
                </a:rPr>
                <a:t> 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5" name="グループ化 264"/>
          <p:cNvGrpSpPr/>
          <p:nvPr/>
        </p:nvGrpSpPr>
        <p:grpSpPr>
          <a:xfrm>
            <a:off x="-1555116" y="5527863"/>
            <a:ext cx="1146181" cy="522436"/>
            <a:chOff x="1157756" y="1852638"/>
            <a:chExt cx="1059881" cy="462881"/>
          </a:xfrm>
        </p:grpSpPr>
        <p:sp>
          <p:nvSpPr>
            <p:cNvPr id="266" name="角丸四角形 239">
              <a:extLst>
                <a:ext uri="{FF2B5EF4-FFF2-40B4-BE49-F238E27FC236}">
                  <a16:creationId xmlns:a16="http://schemas.microsoft.com/office/drawing/2014/main" id="{CE3785B7-6E87-4E6E-A6BB-A7610E813D79}"/>
                </a:ext>
              </a:extLst>
            </p:cNvPr>
            <p:cNvSpPr/>
            <p:nvPr/>
          </p:nvSpPr>
          <p:spPr>
            <a:xfrm>
              <a:off x="1261971" y="1852638"/>
              <a:ext cx="848639" cy="462881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267" name="角丸四角形 239">
              <a:extLst>
                <a:ext uri="{FF2B5EF4-FFF2-40B4-BE49-F238E27FC236}">
                  <a16:creationId xmlns:a16="http://schemas.microsoft.com/office/drawing/2014/main" id="{CE3785B7-6E87-4E6E-A6BB-A7610E813D79}"/>
                </a:ext>
              </a:extLst>
            </p:cNvPr>
            <p:cNvSpPr/>
            <p:nvPr/>
          </p:nvSpPr>
          <p:spPr>
            <a:xfrm>
              <a:off x="1157756" y="1924598"/>
              <a:ext cx="1059881" cy="3220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アクアリズムダンス</a:t>
              </a:r>
              <a:r>
                <a:rPr lang="ja-JP" altLang="en-US" sz="1100" dirty="0">
                  <a:solidFill>
                    <a:schemeClr val="tx1"/>
                  </a:solidFill>
                </a:rPr>
                <a:t>　</a:t>
              </a:r>
              <a:r>
                <a:rPr lang="ja-JP" altLang="en-US" sz="7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-6030999" y="8086004"/>
            <a:ext cx="3099898" cy="925143"/>
            <a:chOff x="3633078" y="7689432"/>
            <a:chExt cx="3099898" cy="925143"/>
          </a:xfrm>
        </p:grpSpPr>
        <p:sp>
          <p:nvSpPr>
            <p:cNvPr id="5" name="角丸四角形 4"/>
            <p:cNvSpPr/>
            <p:nvPr/>
          </p:nvSpPr>
          <p:spPr>
            <a:xfrm>
              <a:off x="3706433" y="7689432"/>
              <a:ext cx="3026543" cy="925143"/>
            </a:xfrm>
            <a:prstGeom prst="round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633078" y="7787209"/>
              <a:ext cx="3087053" cy="805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</a:t>
              </a:r>
              <a:r>
                <a:rPr kumimoji="1" lang="en-US" altLang="ja-JP" sz="11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1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緊急事態宣言解除後の営業時間について</a:t>
              </a:r>
              <a:r>
                <a:rPr kumimoji="1" lang="en-US" altLang="ja-JP" sz="11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  <a:p>
              <a:r>
                <a:rPr kumimoji="1" lang="ja-JP" altLang="en-US" sz="3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9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kumimoji="1" lang="ja-JP" altLang="en-US" sz="9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　　　　</a:t>
              </a:r>
              <a:r>
                <a:rPr kumimoji="1" lang="en-US" altLang="ja-JP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3/22(</a:t>
              </a:r>
              <a:r>
                <a:rPr kumimoji="1" lang="ja-JP" altLang="en-US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kumimoji="1" lang="en-US" altLang="ja-JP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～当面の間</a:t>
              </a:r>
              <a:endParaRPr kumimoji="1" lang="en-US" altLang="ja-JP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kumimoji="1" lang="ja-JP" altLang="en-US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閉館時間：</a:t>
              </a:r>
              <a:r>
                <a:rPr kumimoji="1" lang="en-US" altLang="ja-JP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21</a:t>
              </a:r>
              <a:r>
                <a:rPr kumimoji="1" lang="ja-JP" altLang="en-US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00</a:t>
              </a:r>
              <a:r>
                <a:rPr kumimoji="1" lang="ja-JP" altLang="en-US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</a:t>
              </a:r>
              <a:r>
                <a:rPr kumimoji="1" lang="ja-JP" altLang="en-US" sz="8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　　　　　　</a:t>
              </a:r>
              <a:endParaRPr kumimoji="1"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 </a:t>
              </a:r>
              <a:r>
                <a:rPr kumimoji="1" lang="en-US" altLang="ja-JP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最終入館 </a:t>
              </a:r>
              <a:r>
                <a:rPr kumimoji="1" lang="en-US" altLang="ja-JP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20:30</a:t>
              </a:r>
              <a:r>
                <a:rPr kumimoji="1" lang="ja-JP" altLang="en-US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 </a:t>
              </a:r>
              <a:r>
                <a:rPr kumimoji="1" lang="ja-JP" altLang="en-US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ジム、プールエリアは</a:t>
              </a:r>
              <a:r>
                <a:rPr kumimoji="1" lang="en-US" altLang="ja-JP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20:30</a:t>
              </a:r>
              <a:r>
                <a:rPr kumimoji="1" lang="ja-JP" altLang="en-US" sz="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終了</a:t>
              </a:r>
            </a:p>
          </p:txBody>
        </p:sp>
      </p:grpSp>
      <p:sp>
        <p:nvSpPr>
          <p:cNvPr id="299" name="テキスト ボックス 298"/>
          <p:cNvSpPr txBox="1"/>
          <p:nvPr/>
        </p:nvSpPr>
        <p:spPr>
          <a:xfrm>
            <a:off x="5783704" y="9436215"/>
            <a:ext cx="10230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2023/8/31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更新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1" name="角丸四角形 290"/>
          <p:cNvSpPr/>
          <p:nvPr/>
        </p:nvSpPr>
        <p:spPr>
          <a:xfrm>
            <a:off x="-3919735" y="7440898"/>
            <a:ext cx="3590924" cy="324709"/>
          </a:xfrm>
          <a:prstGeom prst="round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-3838930" y="7490161"/>
            <a:ext cx="35683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短縮営業</a:t>
            </a:r>
            <a:r>
              <a:rPr kumimoji="1" lang="en-US" altLang="ja-JP" sz="105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05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10:00~20:00</a:t>
            </a:r>
            <a:endParaRPr kumimoji="1" lang="en-US" altLang="ja-JP" sz="105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24" name="角丸四角形 110">
            <a:extLst>
              <a:ext uri="{FF2B5EF4-FFF2-40B4-BE49-F238E27FC236}">
                <a16:creationId xmlns:a16="http://schemas.microsoft.com/office/drawing/2014/main" id="{3C0F2CD0-E5C0-47CF-94C4-21C52EA527D5}"/>
              </a:ext>
            </a:extLst>
          </p:cNvPr>
          <p:cNvSpPr/>
          <p:nvPr/>
        </p:nvSpPr>
        <p:spPr>
          <a:xfrm>
            <a:off x="-3999055" y="6588232"/>
            <a:ext cx="1025804" cy="2741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14:00〜15</a:t>
            </a:r>
            <a:r>
              <a:rPr lang="en-US" altLang="ja-JP" sz="900" dirty="0">
                <a:solidFill>
                  <a:schemeClr val="tx1"/>
                </a:solidFill>
              </a:rPr>
              <a:t>:00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</a:rPr>
              <a:t>はじめてのヨガ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327" name="グループ化 326">
            <a:extLst>
              <a:ext uri="{FF2B5EF4-FFF2-40B4-BE49-F238E27FC236}">
                <a16:creationId xmlns:a16="http://schemas.microsoft.com/office/drawing/2014/main" id="{2F0BB813-535B-48F6-A109-6142210E6867}"/>
              </a:ext>
            </a:extLst>
          </p:cNvPr>
          <p:cNvGrpSpPr/>
          <p:nvPr/>
        </p:nvGrpSpPr>
        <p:grpSpPr>
          <a:xfrm>
            <a:off x="-2195872" y="2482743"/>
            <a:ext cx="1160241" cy="360691"/>
            <a:chOff x="1147644" y="1918266"/>
            <a:chExt cx="1059881" cy="346778"/>
          </a:xfrm>
        </p:grpSpPr>
        <p:sp>
          <p:nvSpPr>
            <p:cNvPr id="328" name="角丸四角形 239">
              <a:extLst>
                <a:ext uri="{FF2B5EF4-FFF2-40B4-BE49-F238E27FC236}">
                  <a16:creationId xmlns:a16="http://schemas.microsoft.com/office/drawing/2014/main" id="{C4857BE2-F4FE-4CE4-8620-9828C8ADE079}"/>
                </a:ext>
              </a:extLst>
            </p:cNvPr>
            <p:cNvSpPr/>
            <p:nvPr/>
          </p:nvSpPr>
          <p:spPr>
            <a:xfrm>
              <a:off x="1261971" y="1940937"/>
              <a:ext cx="848639" cy="324107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329" name="角丸四角形 239">
              <a:extLst>
                <a:ext uri="{FF2B5EF4-FFF2-40B4-BE49-F238E27FC236}">
                  <a16:creationId xmlns:a16="http://schemas.microsoft.com/office/drawing/2014/main" id="{438056CE-2E4A-49EA-9873-64BD3FDF097D}"/>
                </a:ext>
              </a:extLst>
            </p:cNvPr>
            <p:cNvSpPr/>
            <p:nvPr/>
          </p:nvSpPr>
          <p:spPr>
            <a:xfrm>
              <a:off x="1147644" y="1918266"/>
              <a:ext cx="1059881" cy="3447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700" dirty="0">
                  <a:solidFill>
                    <a:srgbClr val="FF0000"/>
                  </a:solidFill>
                </a:rPr>
                <a:t>11:30〜12:15</a:t>
              </a:r>
            </a:p>
            <a:p>
              <a:pPr algn="ctr"/>
              <a:r>
                <a:rPr lang="ja-JP" altLang="en-US" sz="700" dirty="0">
                  <a:solidFill>
                    <a:srgbClr val="FF0000"/>
                  </a:solidFill>
                </a:rPr>
                <a:t>アクアリズムダンス</a:t>
              </a:r>
              <a:endParaRPr lang="en-US" altLang="ja-JP" sz="700" dirty="0">
                <a:solidFill>
                  <a:srgbClr val="FF0000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rgbClr val="FF0000"/>
                  </a:solidFill>
                </a:rPr>
                <a:t>（有料）</a:t>
              </a:r>
              <a:endParaRPr kumimoji="1" lang="ja-JP" altLang="en-US" sz="5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30" name="角丸四角形 70">
            <a:extLst>
              <a:ext uri="{FF2B5EF4-FFF2-40B4-BE49-F238E27FC236}">
                <a16:creationId xmlns:a16="http://schemas.microsoft.com/office/drawing/2014/main" id="{F0913C56-86E7-4017-A1C2-5F1DF4FB7A55}"/>
              </a:ext>
            </a:extLst>
          </p:cNvPr>
          <p:cNvSpPr/>
          <p:nvPr/>
        </p:nvSpPr>
        <p:spPr>
          <a:xfrm>
            <a:off x="-5713635" y="1641554"/>
            <a:ext cx="909638" cy="96479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ja-JP" sz="9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900" b="1" dirty="0">
                <a:solidFill>
                  <a:srgbClr val="FF0000"/>
                </a:solidFill>
              </a:rPr>
              <a:t>法定電気点検日</a:t>
            </a:r>
            <a:endParaRPr lang="en-US" altLang="ja-JP" sz="900" b="1" dirty="0">
              <a:solidFill>
                <a:srgbClr val="FF0000"/>
              </a:solidFill>
            </a:endParaRPr>
          </a:p>
          <a:p>
            <a:pPr algn="ctr"/>
            <a:endParaRPr kumimoji="1" lang="en-US" altLang="ja-JP" sz="700" b="1" dirty="0">
              <a:solidFill>
                <a:srgbClr val="FF0000"/>
              </a:solidFill>
            </a:endParaRPr>
          </a:p>
        </p:txBody>
      </p:sp>
      <p:sp>
        <p:nvSpPr>
          <p:cNvPr id="334" name="角丸四角形 194">
            <a:extLst>
              <a:ext uri="{FF2B5EF4-FFF2-40B4-BE49-F238E27FC236}">
                <a16:creationId xmlns:a16="http://schemas.microsoft.com/office/drawing/2014/main" id="{5671F0A3-647F-4FC0-9F17-FC142E8849A9}"/>
              </a:ext>
            </a:extLst>
          </p:cNvPr>
          <p:cNvSpPr/>
          <p:nvPr/>
        </p:nvSpPr>
        <p:spPr>
          <a:xfrm>
            <a:off x="-1299606" y="1848846"/>
            <a:ext cx="909280" cy="27313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11:00〜11</a:t>
            </a:r>
            <a:r>
              <a:rPr lang="en-US" altLang="ja-JP" sz="900" dirty="0">
                <a:solidFill>
                  <a:schemeClr val="tx1"/>
                </a:solidFill>
              </a:rPr>
              <a:t>:40</a:t>
            </a:r>
            <a:r>
              <a:rPr lang="ja-JP" altLang="en-US" sz="900" dirty="0">
                <a:solidFill>
                  <a:schemeClr val="tx1"/>
                </a:solidFill>
              </a:rPr>
              <a:t>　　　</a:t>
            </a:r>
            <a:r>
              <a:rPr lang="ja-JP" altLang="en-US" sz="500" dirty="0">
                <a:solidFill>
                  <a:schemeClr val="tx1"/>
                </a:solidFill>
              </a:rPr>
              <a:t>ピルビックエクサイズ </a:t>
            </a:r>
            <a:r>
              <a:rPr lang="en-US" altLang="ja-JP" sz="500" dirty="0">
                <a:solidFill>
                  <a:schemeClr val="tx1"/>
                </a:solidFill>
              </a:rPr>
              <a:t>(</a:t>
            </a:r>
            <a:r>
              <a:rPr lang="ja-JP" altLang="en-US" sz="500" dirty="0">
                <a:solidFill>
                  <a:schemeClr val="tx1"/>
                </a:solidFill>
              </a:rPr>
              <a:t>有料</a:t>
            </a:r>
            <a:r>
              <a:rPr lang="en-US" altLang="ja-JP" sz="400" dirty="0">
                <a:solidFill>
                  <a:schemeClr val="tx1"/>
                </a:solidFill>
              </a:rPr>
              <a:t>)</a:t>
            </a:r>
            <a:endParaRPr kumimoji="1" lang="ja-JP" altLang="en-US" sz="400" dirty="0">
              <a:solidFill>
                <a:schemeClr val="tx1"/>
              </a:solidFill>
            </a:endParaRPr>
          </a:p>
        </p:txBody>
      </p:sp>
      <p:sp>
        <p:nvSpPr>
          <p:cNvPr id="335" name="角丸四角形 194">
            <a:extLst>
              <a:ext uri="{FF2B5EF4-FFF2-40B4-BE49-F238E27FC236}">
                <a16:creationId xmlns:a16="http://schemas.microsoft.com/office/drawing/2014/main" id="{8F7B37E5-4C12-451A-BE5C-AE928BE3C98B}"/>
              </a:ext>
            </a:extLst>
          </p:cNvPr>
          <p:cNvSpPr/>
          <p:nvPr/>
        </p:nvSpPr>
        <p:spPr>
          <a:xfrm>
            <a:off x="-1633058" y="4038781"/>
            <a:ext cx="909280" cy="21942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11:00〜11</a:t>
            </a:r>
            <a:r>
              <a:rPr lang="en-US" altLang="ja-JP" sz="900" dirty="0">
                <a:solidFill>
                  <a:schemeClr val="tx1"/>
                </a:solidFill>
              </a:rPr>
              <a:t>:40</a:t>
            </a:r>
            <a:r>
              <a:rPr lang="ja-JP" altLang="en-US" sz="900" dirty="0">
                <a:solidFill>
                  <a:schemeClr val="tx1"/>
                </a:solidFill>
              </a:rPr>
              <a:t>　　　</a:t>
            </a:r>
            <a:r>
              <a:rPr lang="ja-JP" altLang="en-US" sz="400" dirty="0">
                <a:solidFill>
                  <a:schemeClr val="tx1"/>
                </a:solidFill>
              </a:rPr>
              <a:t>ピルビックエクサイズ </a:t>
            </a:r>
            <a:r>
              <a:rPr lang="en-US" altLang="ja-JP" sz="400" dirty="0">
                <a:solidFill>
                  <a:schemeClr val="tx1"/>
                </a:solidFill>
              </a:rPr>
              <a:t>(</a:t>
            </a:r>
            <a:r>
              <a:rPr lang="ja-JP" altLang="en-US" sz="400" dirty="0">
                <a:solidFill>
                  <a:schemeClr val="tx1"/>
                </a:solidFill>
              </a:rPr>
              <a:t>有料</a:t>
            </a:r>
            <a:r>
              <a:rPr lang="en-US" altLang="ja-JP" sz="400" dirty="0">
                <a:solidFill>
                  <a:schemeClr val="tx1"/>
                </a:solidFill>
              </a:rPr>
              <a:t>)</a:t>
            </a:r>
            <a:endParaRPr kumimoji="1" lang="ja-JP" altLang="en-US" sz="400" dirty="0">
              <a:solidFill>
                <a:schemeClr val="tx1"/>
              </a:solidFill>
            </a:endParaRPr>
          </a:p>
        </p:txBody>
      </p:sp>
      <p:sp>
        <p:nvSpPr>
          <p:cNvPr id="343" name="テキスト ボックス 342">
            <a:extLst>
              <a:ext uri="{FF2B5EF4-FFF2-40B4-BE49-F238E27FC236}">
                <a16:creationId xmlns:a16="http://schemas.microsoft.com/office/drawing/2014/main" id="{196C2EA8-12C7-41FB-8E07-09ED9FF01E47}"/>
              </a:ext>
            </a:extLst>
          </p:cNvPr>
          <p:cNvSpPr txBox="1"/>
          <p:nvPr/>
        </p:nvSpPr>
        <p:spPr>
          <a:xfrm>
            <a:off x="-1619554" y="3472948"/>
            <a:ext cx="8310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昭和の日　</a:t>
            </a:r>
            <a:endParaRPr kumimoji="1" lang="en-US" altLang="ja-JP" sz="600" dirty="0">
              <a:latin typeface="+mn-ea"/>
            </a:endParaRPr>
          </a:p>
        </p:txBody>
      </p:sp>
      <p:grpSp>
        <p:nvGrpSpPr>
          <p:cNvPr id="254" name="グループ化 253">
            <a:extLst>
              <a:ext uri="{FF2B5EF4-FFF2-40B4-BE49-F238E27FC236}">
                <a16:creationId xmlns:a16="http://schemas.microsoft.com/office/drawing/2014/main" id="{87CA55BB-C141-4D3B-A0B9-97A1CDC1B7FF}"/>
              </a:ext>
            </a:extLst>
          </p:cNvPr>
          <p:cNvGrpSpPr/>
          <p:nvPr/>
        </p:nvGrpSpPr>
        <p:grpSpPr>
          <a:xfrm>
            <a:off x="-2716985" y="5633076"/>
            <a:ext cx="969764" cy="298464"/>
            <a:chOff x="1220298" y="3739232"/>
            <a:chExt cx="887137" cy="205294"/>
          </a:xfrm>
        </p:grpSpPr>
        <p:sp>
          <p:nvSpPr>
            <p:cNvPr id="270" name="角丸四角形 133">
              <a:extLst>
                <a:ext uri="{FF2B5EF4-FFF2-40B4-BE49-F238E27FC236}">
                  <a16:creationId xmlns:a16="http://schemas.microsoft.com/office/drawing/2014/main" id="{558AB21B-84A6-4999-8EF9-EECF89F28C71}"/>
                </a:ext>
              </a:extLst>
            </p:cNvPr>
            <p:cNvSpPr/>
            <p:nvPr/>
          </p:nvSpPr>
          <p:spPr>
            <a:xfrm>
              <a:off x="1266751" y="3739232"/>
              <a:ext cx="840684" cy="205294"/>
            </a:xfrm>
            <a:prstGeom prst="roundRect">
              <a:avLst/>
            </a:prstGeom>
            <a:solidFill>
              <a:srgbClr val="EFD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71" name="角丸四角形 57">
              <a:extLst>
                <a:ext uri="{FF2B5EF4-FFF2-40B4-BE49-F238E27FC236}">
                  <a16:creationId xmlns:a16="http://schemas.microsoft.com/office/drawing/2014/main" id="{D942C6CE-CFE4-4DD3-8A06-47B694D2BF2E}"/>
                </a:ext>
              </a:extLst>
            </p:cNvPr>
            <p:cNvSpPr/>
            <p:nvPr/>
          </p:nvSpPr>
          <p:spPr>
            <a:xfrm>
              <a:off x="1220298" y="3760802"/>
              <a:ext cx="885219" cy="17820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800" dirty="0">
                  <a:solidFill>
                    <a:schemeClr val="tx1"/>
                  </a:solidFill>
                </a:rPr>
                <a:t>13:00〜14:00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フロアバレエ</a:t>
              </a:r>
              <a:r>
                <a:rPr lang="en-US" altLang="ja-JP" sz="600" dirty="0">
                  <a:solidFill>
                    <a:schemeClr val="tx1"/>
                  </a:solidFill>
                </a:rPr>
                <a:t>(</a:t>
              </a:r>
              <a:r>
                <a:rPr lang="ja-JP" altLang="en-US" sz="6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600" dirty="0">
                  <a:solidFill>
                    <a:schemeClr val="tx1"/>
                  </a:solidFill>
                </a:rPr>
                <a:t>)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3" name="グループ化 332">
            <a:extLst>
              <a:ext uri="{FF2B5EF4-FFF2-40B4-BE49-F238E27FC236}">
                <a16:creationId xmlns:a16="http://schemas.microsoft.com/office/drawing/2014/main" id="{3A4096C9-1AF7-48EE-BCCF-FE121CE3DBA1}"/>
              </a:ext>
            </a:extLst>
          </p:cNvPr>
          <p:cNvGrpSpPr/>
          <p:nvPr/>
        </p:nvGrpSpPr>
        <p:grpSpPr>
          <a:xfrm>
            <a:off x="959404" y="3745448"/>
            <a:ext cx="1160241" cy="448276"/>
            <a:chOff x="1147644" y="1867243"/>
            <a:chExt cx="1059881" cy="448276"/>
          </a:xfrm>
        </p:grpSpPr>
        <p:sp>
          <p:nvSpPr>
            <p:cNvPr id="341" name="角丸四角形 239">
              <a:extLst>
                <a:ext uri="{FF2B5EF4-FFF2-40B4-BE49-F238E27FC236}">
                  <a16:creationId xmlns:a16="http://schemas.microsoft.com/office/drawing/2014/main" id="{AD10409F-E4C0-4DB3-8818-9140CC2BB4BE}"/>
                </a:ext>
              </a:extLst>
            </p:cNvPr>
            <p:cNvSpPr/>
            <p:nvPr/>
          </p:nvSpPr>
          <p:spPr>
            <a:xfrm>
              <a:off x="1261971" y="1867243"/>
              <a:ext cx="848639" cy="44827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350" name="角丸四角形 239">
              <a:extLst>
                <a:ext uri="{FF2B5EF4-FFF2-40B4-BE49-F238E27FC236}">
                  <a16:creationId xmlns:a16="http://schemas.microsoft.com/office/drawing/2014/main" id="{C91D0719-1930-499B-A3E2-C2A93D8FD7B9}"/>
                </a:ext>
              </a:extLst>
            </p:cNvPr>
            <p:cNvSpPr/>
            <p:nvPr/>
          </p:nvSpPr>
          <p:spPr>
            <a:xfrm>
              <a:off x="1147644" y="1940940"/>
              <a:ext cx="1059881" cy="3220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アクアリズムダンス</a:t>
              </a:r>
              <a:r>
                <a:rPr lang="ja-JP" altLang="en-US" sz="1100" dirty="0">
                  <a:solidFill>
                    <a:schemeClr val="tx1"/>
                  </a:solidFill>
                </a:rPr>
                <a:t>　</a:t>
              </a:r>
              <a:r>
                <a:rPr lang="ja-JP" altLang="en-US" sz="7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1" name="グループ化 350">
            <a:extLst>
              <a:ext uri="{FF2B5EF4-FFF2-40B4-BE49-F238E27FC236}">
                <a16:creationId xmlns:a16="http://schemas.microsoft.com/office/drawing/2014/main" id="{54B0226E-91B2-4556-B80B-A691453ABC70}"/>
              </a:ext>
            </a:extLst>
          </p:cNvPr>
          <p:cNvGrpSpPr/>
          <p:nvPr/>
        </p:nvGrpSpPr>
        <p:grpSpPr>
          <a:xfrm>
            <a:off x="-4024117" y="5846855"/>
            <a:ext cx="1207977" cy="347057"/>
            <a:chOff x="1102857" y="3080544"/>
            <a:chExt cx="1132437" cy="188991"/>
          </a:xfrm>
        </p:grpSpPr>
        <p:sp>
          <p:nvSpPr>
            <p:cNvPr id="352" name="角丸四角形 95">
              <a:extLst>
                <a:ext uri="{FF2B5EF4-FFF2-40B4-BE49-F238E27FC236}">
                  <a16:creationId xmlns:a16="http://schemas.microsoft.com/office/drawing/2014/main" id="{B89FCDB9-8735-443B-883F-38351A258A20}"/>
                </a:ext>
              </a:extLst>
            </p:cNvPr>
            <p:cNvSpPr/>
            <p:nvPr/>
          </p:nvSpPr>
          <p:spPr>
            <a:xfrm>
              <a:off x="1252182" y="3080544"/>
              <a:ext cx="860007" cy="182076"/>
            </a:xfrm>
            <a:prstGeom prst="roundRect">
              <a:avLst/>
            </a:prstGeom>
            <a:solidFill>
              <a:srgbClr val="EB8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spc="-150" dirty="0">
                <a:solidFill>
                  <a:schemeClr val="bg1"/>
                </a:solidFill>
              </a:endParaRPr>
            </a:p>
          </p:txBody>
        </p:sp>
        <p:sp>
          <p:nvSpPr>
            <p:cNvPr id="356" name="角丸四角形 95">
              <a:extLst>
                <a:ext uri="{FF2B5EF4-FFF2-40B4-BE49-F238E27FC236}">
                  <a16:creationId xmlns:a16="http://schemas.microsoft.com/office/drawing/2014/main" id="{158D0CA2-9CE7-4C18-9805-E3FB84B5E832}"/>
                </a:ext>
              </a:extLst>
            </p:cNvPr>
            <p:cNvSpPr/>
            <p:nvPr/>
          </p:nvSpPr>
          <p:spPr>
            <a:xfrm>
              <a:off x="1102857" y="3085918"/>
              <a:ext cx="1132437" cy="18361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800" dirty="0">
                  <a:solidFill>
                    <a:schemeClr val="tx1"/>
                  </a:solidFill>
                </a:rPr>
                <a:t>10:00〜11:00</a:t>
              </a:r>
            </a:p>
            <a:p>
              <a:pPr algn="ctr"/>
              <a:r>
                <a:rPr lang="ja-JP" altLang="en-US" sz="800" spc="-150" dirty="0">
                  <a:solidFill>
                    <a:schemeClr val="tx1"/>
                  </a:solidFill>
                </a:rPr>
                <a:t>ワ－クアウトヨガ</a:t>
              </a:r>
              <a:endParaRPr kumimoji="1" lang="ja-JP" altLang="en-US" sz="800" spc="-150" dirty="0">
                <a:solidFill>
                  <a:schemeClr val="tx1"/>
                </a:solidFill>
              </a:endParaRPr>
            </a:p>
          </p:txBody>
        </p:sp>
      </p:grpSp>
      <p:sp>
        <p:nvSpPr>
          <p:cNvPr id="367" name="テキスト ボックス 366">
            <a:extLst>
              <a:ext uri="{FF2B5EF4-FFF2-40B4-BE49-F238E27FC236}">
                <a16:creationId xmlns:a16="http://schemas.microsoft.com/office/drawing/2014/main" id="{00CDF536-A07C-40AF-9108-A0228F26CEB8}"/>
              </a:ext>
            </a:extLst>
          </p:cNvPr>
          <p:cNvSpPr txBox="1"/>
          <p:nvPr/>
        </p:nvSpPr>
        <p:spPr>
          <a:xfrm>
            <a:off x="-5137025" y="6305178"/>
            <a:ext cx="831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休館日</a:t>
            </a:r>
            <a:r>
              <a:rPr kumimoji="1"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b="1" dirty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45A17265-0A5B-42AB-B4EF-6089EB5CC4AB}"/>
              </a:ext>
            </a:extLst>
          </p:cNvPr>
          <p:cNvGrpSpPr/>
          <p:nvPr/>
        </p:nvGrpSpPr>
        <p:grpSpPr>
          <a:xfrm>
            <a:off x="968934" y="6224347"/>
            <a:ext cx="1160241" cy="448276"/>
            <a:chOff x="1147644" y="1867243"/>
            <a:chExt cx="1059881" cy="448276"/>
          </a:xfrm>
        </p:grpSpPr>
        <p:sp>
          <p:nvSpPr>
            <p:cNvPr id="312" name="角丸四角形 239">
              <a:extLst>
                <a:ext uri="{FF2B5EF4-FFF2-40B4-BE49-F238E27FC236}">
                  <a16:creationId xmlns:a16="http://schemas.microsoft.com/office/drawing/2014/main" id="{6277CEA2-63B2-4842-B80F-DA278DA3FAA2}"/>
                </a:ext>
              </a:extLst>
            </p:cNvPr>
            <p:cNvSpPr/>
            <p:nvPr/>
          </p:nvSpPr>
          <p:spPr>
            <a:xfrm>
              <a:off x="1261971" y="1867243"/>
              <a:ext cx="848639" cy="44827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313" name="角丸四角形 239">
              <a:extLst>
                <a:ext uri="{FF2B5EF4-FFF2-40B4-BE49-F238E27FC236}">
                  <a16:creationId xmlns:a16="http://schemas.microsoft.com/office/drawing/2014/main" id="{7EB80403-6243-4B6D-B6CA-C87EC6E63656}"/>
                </a:ext>
              </a:extLst>
            </p:cNvPr>
            <p:cNvSpPr/>
            <p:nvPr/>
          </p:nvSpPr>
          <p:spPr>
            <a:xfrm>
              <a:off x="1147644" y="1940940"/>
              <a:ext cx="1059881" cy="3220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アクアリズムダンス</a:t>
              </a:r>
              <a:r>
                <a:rPr lang="ja-JP" altLang="en-US" sz="1100" dirty="0">
                  <a:solidFill>
                    <a:schemeClr val="tx1"/>
                  </a:solidFill>
                </a:rPr>
                <a:t>　</a:t>
              </a:r>
              <a:r>
                <a:rPr lang="ja-JP" altLang="en-US" sz="7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1" name="テキスト ボックス 53">
            <a:extLst>
              <a:ext uri="{FF2B5EF4-FFF2-40B4-BE49-F238E27FC236}">
                <a16:creationId xmlns:a16="http://schemas.microsoft.com/office/drawing/2014/main" id="{53717F6B-6E52-4D71-BB80-777214B24D82}"/>
              </a:ext>
            </a:extLst>
          </p:cNvPr>
          <p:cNvSpPr txBox="1"/>
          <p:nvPr/>
        </p:nvSpPr>
        <p:spPr>
          <a:xfrm>
            <a:off x="-6304224" y="4493340"/>
            <a:ext cx="4706599" cy="6416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100"/>
              </a:lnSpc>
            </a:pP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7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月より日曜日のレッスンがリニュ－アルいたします。是非ご参加ください。　　場所：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9F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スタジオ　　　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7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月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24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日（月）からアクアリズムダンスの時間が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11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時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15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分からに戻ります。　　　　　　　　　　　　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7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月</a:t>
            </a:r>
            <a:r>
              <a:rPr kumimoji="1"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31</a:t>
            </a:r>
            <a:r>
              <a: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日（月）のアクアリズムダンスは休講とさせていただきます。　</a:t>
            </a:r>
            <a:endParaRPr lang="en-US" altLang="ja-JP" sz="600" b="1" dirty="0">
              <a:solidFill>
                <a:srgbClr val="FF0000"/>
              </a:solidFill>
            </a:endParaRPr>
          </a:p>
        </p:txBody>
      </p:sp>
      <p:pic>
        <p:nvPicPr>
          <p:cNvPr id="400" name="図 39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64"/>
          <a:stretch/>
        </p:blipFill>
        <p:spPr>
          <a:xfrm>
            <a:off x="822" y="8530988"/>
            <a:ext cx="6858000" cy="863234"/>
          </a:xfrm>
          <a:prstGeom prst="rect">
            <a:avLst/>
          </a:prstGeom>
          <a:solidFill>
            <a:srgbClr val="D59D7E"/>
          </a:solidFill>
        </p:spPr>
      </p:pic>
      <p:sp>
        <p:nvSpPr>
          <p:cNvPr id="401" name="テキスト ボックス 400"/>
          <p:cNvSpPr txBox="1"/>
          <p:nvPr/>
        </p:nvSpPr>
        <p:spPr>
          <a:xfrm>
            <a:off x="350284" y="116123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SUN</a:t>
            </a:r>
            <a:endParaRPr kumimoji="1" lang="ja-JP" altLang="en-US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402" name="テキスト ボックス 401"/>
          <p:cNvSpPr txBox="1"/>
          <p:nvPr/>
        </p:nvSpPr>
        <p:spPr>
          <a:xfrm>
            <a:off x="1292029" y="116338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MON</a:t>
            </a:r>
          </a:p>
        </p:txBody>
      </p:sp>
      <p:sp>
        <p:nvSpPr>
          <p:cNvPr id="403" name="テキスト ボックス 402"/>
          <p:cNvSpPr txBox="1"/>
          <p:nvPr/>
        </p:nvSpPr>
        <p:spPr>
          <a:xfrm>
            <a:off x="2233774" y="11655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TUE</a:t>
            </a:r>
          </a:p>
        </p:txBody>
      </p:sp>
      <p:sp>
        <p:nvSpPr>
          <p:cNvPr id="404" name="テキスト ボックス 403"/>
          <p:cNvSpPr txBox="1"/>
          <p:nvPr/>
        </p:nvSpPr>
        <p:spPr>
          <a:xfrm>
            <a:off x="3175519" y="116767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WED</a:t>
            </a:r>
          </a:p>
        </p:txBody>
      </p:sp>
      <p:sp>
        <p:nvSpPr>
          <p:cNvPr id="405" name="テキスト ボックス 404"/>
          <p:cNvSpPr txBox="1"/>
          <p:nvPr/>
        </p:nvSpPr>
        <p:spPr>
          <a:xfrm>
            <a:off x="4117264" y="116982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THU</a:t>
            </a: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406" name="テキスト ボックス 405"/>
          <p:cNvSpPr txBox="1"/>
          <p:nvPr/>
        </p:nvSpPr>
        <p:spPr>
          <a:xfrm>
            <a:off x="5059009" y="117197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FRI</a:t>
            </a: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407" name="テキスト ボックス 406"/>
          <p:cNvSpPr txBox="1"/>
          <p:nvPr/>
        </p:nvSpPr>
        <p:spPr>
          <a:xfrm>
            <a:off x="6000756" y="115909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SAT</a:t>
            </a:r>
            <a:endParaRPr kumimoji="1" lang="ja-JP" altLang="en-US" dirty="0">
              <a:solidFill>
                <a:srgbClr val="0070C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408" name="正方形/長方形 407"/>
          <p:cNvSpPr/>
          <p:nvPr/>
        </p:nvSpPr>
        <p:spPr>
          <a:xfrm>
            <a:off x="4859354" y="1537975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1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09" name="正方形/長方形 408"/>
          <p:cNvSpPr/>
          <p:nvPr/>
        </p:nvSpPr>
        <p:spPr>
          <a:xfrm>
            <a:off x="2984891" y="2322740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6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0" name="正方形/長方形 409"/>
          <p:cNvSpPr/>
          <p:nvPr/>
        </p:nvSpPr>
        <p:spPr>
          <a:xfrm>
            <a:off x="3925874" y="2329443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7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1" name="正方形/長方形 410"/>
          <p:cNvSpPr/>
          <p:nvPr/>
        </p:nvSpPr>
        <p:spPr>
          <a:xfrm>
            <a:off x="4857134" y="2326606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8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2" name="正方形/長方形 411"/>
          <p:cNvSpPr/>
          <p:nvPr/>
        </p:nvSpPr>
        <p:spPr>
          <a:xfrm>
            <a:off x="5813726" y="2329443"/>
            <a:ext cx="393063" cy="1789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9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3" name="正方形/長方形 412"/>
          <p:cNvSpPr/>
          <p:nvPr/>
        </p:nvSpPr>
        <p:spPr>
          <a:xfrm>
            <a:off x="145283" y="3544543"/>
            <a:ext cx="393063" cy="1789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10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4" name="正方形/長方形 413"/>
          <p:cNvSpPr/>
          <p:nvPr/>
        </p:nvSpPr>
        <p:spPr>
          <a:xfrm>
            <a:off x="1091219" y="3565397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11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5" name="正方形/長方形 414"/>
          <p:cNvSpPr/>
          <p:nvPr/>
        </p:nvSpPr>
        <p:spPr>
          <a:xfrm>
            <a:off x="2028813" y="3558848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atin typeface="Meiryo" charset="-128"/>
                <a:ea typeface="Meiryo" charset="-128"/>
                <a:cs typeface="Meiryo" charset="-128"/>
              </a:rPr>
              <a:t>12</a:t>
            </a:r>
          </a:p>
        </p:txBody>
      </p:sp>
      <p:sp>
        <p:nvSpPr>
          <p:cNvPr id="416" name="正方形/長方形 415"/>
          <p:cNvSpPr/>
          <p:nvPr/>
        </p:nvSpPr>
        <p:spPr>
          <a:xfrm>
            <a:off x="2976245" y="3560070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13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7" name="正方形/長方形 416"/>
          <p:cNvSpPr/>
          <p:nvPr/>
        </p:nvSpPr>
        <p:spPr>
          <a:xfrm>
            <a:off x="4861608" y="3552238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atin typeface="Meiryo" charset="-128"/>
                <a:ea typeface="Meiryo" charset="-128"/>
                <a:cs typeface="Meiryo" charset="-128"/>
              </a:rPr>
              <a:t>15</a:t>
            </a:r>
          </a:p>
        </p:txBody>
      </p:sp>
      <p:sp>
        <p:nvSpPr>
          <p:cNvPr id="418" name="正方形/長方形 417"/>
          <p:cNvSpPr/>
          <p:nvPr/>
        </p:nvSpPr>
        <p:spPr>
          <a:xfrm>
            <a:off x="5792192" y="3557366"/>
            <a:ext cx="393063" cy="1789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16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9" name="正方形/長方形 418"/>
          <p:cNvSpPr/>
          <p:nvPr/>
        </p:nvSpPr>
        <p:spPr>
          <a:xfrm>
            <a:off x="144251" y="4779653"/>
            <a:ext cx="393063" cy="1789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17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0" name="正方形/長方形 419"/>
          <p:cNvSpPr/>
          <p:nvPr/>
        </p:nvSpPr>
        <p:spPr>
          <a:xfrm>
            <a:off x="1078012" y="4777457"/>
            <a:ext cx="393063" cy="1789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18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1" name="正方形/長方形 420"/>
          <p:cNvSpPr/>
          <p:nvPr/>
        </p:nvSpPr>
        <p:spPr>
          <a:xfrm>
            <a:off x="2012674" y="4771210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19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2" name="正方形/長方形 421"/>
          <p:cNvSpPr/>
          <p:nvPr/>
        </p:nvSpPr>
        <p:spPr>
          <a:xfrm>
            <a:off x="2954517" y="4780747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20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3" name="正方形/長方形 422"/>
          <p:cNvSpPr/>
          <p:nvPr/>
        </p:nvSpPr>
        <p:spPr>
          <a:xfrm>
            <a:off x="3913096" y="4773913"/>
            <a:ext cx="393063" cy="1881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21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4" name="正方形/長方形 423"/>
          <p:cNvSpPr/>
          <p:nvPr/>
        </p:nvSpPr>
        <p:spPr>
          <a:xfrm>
            <a:off x="4848874" y="4782427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22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5" name="正方形/長方形 424"/>
          <p:cNvSpPr/>
          <p:nvPr/>
        </p:nvSpPr>
        <p:spPr>
          <a:xfrm>
            <a:off x="5797300" y="4772757"/>
            <a:ext cx="393063" cy="1789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23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6" name="正方形/長方形 425"/>
          <p:cNvSpPr/>
          <p:nvPr/>
        </p:nvSpPr>
        <p:spPr>
          <a:xfrm>
            <a:off x="144290" y="6007471"/>
            <a:ext cx="408334" cy="19847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24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7" name="正方形/長方形 426"/>
          <p:cNvSpPr/>
          <p:nvPr/>
        </p:nvSpPr>
        <p:spPr>
          <a:xfrm>
            <a:off x="1075350" y="5998155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25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8" name="正方形/長方形 427"/>
          <p:cNvSpPr/>
          <p:nvPr/>
        </p:nvSpPr>
        <p:spPr>
          <a:xfrm>
            <a:off x="2018164" y="6001330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26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29" name="正方形/長方形 428"/>
          <p:cNvSpPr/>
          <p:nvPr/>
        </p:nvSpPr>
        <p:spPr>
          <a:xfrm>
            <a:off x="2976030" y="5998156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27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0" name="正方形/長方形 429"/>
          <p:cNvSpPr/>
          <p:nvPr/>
        </p:nvSpPr>
        <p:spPr>
          <a:xfrm>
            <a:off x="3924973" y="6000605"/>
            <a:ext cx="393063" cy="1859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28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1" name="正方形/長方形 430"/>
          <p:cNvSpPr/>
          <p:nvPr/>
        </p:nvSpPr>
        <p:spPr>
          <a:xfrm>
            <a:off x="4848258" y="6002740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29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2" name="正方形/長方形 431"/>
          <p:cNvSpPr/>
          <p:nvPr/>
        </p:nvSpPr>
        <p:spPr>
          <a:xfrm>
            <a:off x="5785400" y="5996514"/>
            <a:ext cx="393063" cy="1789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30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3" name="正方形/長方形 432"/>
          <p:cNvSpPr/>
          <p:nvPr/>
        </p:nvSpPr>
        <p:spPr>
          <a:xfrm>
            <a:off x="5801148" y="1546131"/>
            <a:ext cx="393063" cy="1789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2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4" name="正方形/長方形 433">
            <a:extLst>
              <a:ext uri="{FF2B5EF4-FFF2-40B4-BE49-F238E27FC236}">
                <a16:creationId xmlns:a16="http://schemas.microsoft.com/office/drawing/2014/main" id="{F40A50D1-12A2-42EB-AF12-4F0B53D71685}"/>
              </a:ext>
            </a:extLst>
          </p:cNvPr>
          <p:cNvSpPr/>
          <p:nvPr/>
        </p:nvSpPr>
        <p:spPr>
          <a:xfrm>
            <a:off x="148190" y="7228323"/>
            <a:ext cx="393063" cy="1912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31</a:t>
            </a:r>
            <a:endParaRPr kumimoji="1"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5" name="正方形/長方形 434">
            <a:extLst>
              <a:ext uri="{FF2B5EF4-FFF2-40B4-BE49-F238E27FC236}">
                <a16:creationId xmlns:a16="http://schemas.microsoft.com/office/drawing/2014/main" id="{4ECA4BE4-AD5E-4977-B7B1-4BE8D20F661F}"/>
              </a:ext>
            </a:extLst>
          </p:cNvPr>
          <p:cNvSpPr/>
          <p:nvPr/>
        </p:nvSpPr>
        <p:spPr>
          <a:xfrm>
            <a:off x="2031696" y="2325495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5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6" name="正方形/長方形 435">
            <a:extLst>
              <a:ext uri="{FF2B5EF4-FFF2-40B4-BE49-F238E27FC236}">
                <a16:creationId xmlns:a16="http://schemas.microsoft.com/office/drawing/2014/main" id="{237A28DD-A0EE-4BB6-A0A2-41FC50400D74}"/>
              </a:ext>
            </a:extLst>
          </p:cNvPr>
          <p:cNvSpPr/>
          <p:nvPr/>
        </p:nvSpPr>
        <p:spPr>
          <a:xfrm>
            <a:off x="1090924" y="2320621"/>
            <a:ext cx="393063" cy="1789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4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7" name="正方形/長方形 436">
            <a:extLst>
              <a:ext uri="{FF2B5EF4-FFF2-40B4-BE49-F238E27FC236}">
                <a16:creationId xmlns:a16="http://schemas.microsoft.com/office/drawing/2014/main" id="{17DDCF21-D7CE-46B5-8D24-C1D307D1D738}"/>
              </a:ext>
            </a:extLst>
          </p:cNvPr>
          <p:cNvSpPr/>
          <p:nvPr/>
        </p:nvSpPr>
        <p:spPr>
          <a:xfrm>
            <a:off x="148190" y="2326572"/>
            <a:ext cx="393063" cy="1789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latin typeface="Meiryo" charset="-128"/>
                <a:ea typeface="Meiryo" charset="-128"/>
                <a:cs typeface="Meiryo" charset="-128"/>
              </a:rPr>
              <a:t>3</a:t>
            </a:r>
            <a:endParaRPr kumimoji="1" lang="en-US" altLang="ja-JP" sz="10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38" name="正方形/長方形 437"/>
          <p:cNvSpPr/>
          <p:nvPr/>
        </p:nvSpPr>
        <p:spPr>
          <a:xfrm>
            <a:off x="3920895" y="3566675"/>
            <a:ext cx="393063" cy="19177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atin typeface="Meiryo" charset="-128"/>
                <a:ea typeface="Meiryo" charset="-128"/>
                <a:cs typeface="Meiryo" charset="-128"/>
              </a:rPr>
              <a:t>14</a:t>
            </a:r>
          </a:p>
        </p:txBody>
      </p:sp>
      <p:grpSp>
        <p:nvGrpSpPr>
          <p:cNvPr id="445" name="グループ化 444"/>
          <p:cNvGrpSpPr/>
          <p:nvPr/>
        </p:nvGrpSpPr>
        <p:grpSpPr>
          <a:xfrm>
            <a:off x="2022752" y="6208637"/>
            <a:ext cx="934471" cy="446210"/>
            <a:chOff x="2113810" y="1867840"/>
            <a:chExt cx="883889" cy="455376"/>
          </a:xfrm>
        </p:grpSpPr>
        <p:sp>
          <p:nvSpPr>
            <p:cNvPr id="446" name="角丸四角形 445"/>
            <p:cNvSpPr/>
            <p:nvPr/>
          </p:nvSpPr>
          <p:spPr>
            <a:xfrm>
              <a:off x="2126503" y="1867840"/>
              <a:ext cx="861962" cy="455376"/>
            </a:xfrm>
            <a:prstGeom prst="roundRect">
              <a:avLst/>
            </a:prstGeom>
            <a:solidFill>
              <a:srgbClr val="CD9C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47" name="角丸四角形 446"/>
            <p:cNvSpPr/>
            <p:nvPr/>
          </p:nvSpPr>
          <p:spPr>
            <a:xfrm>
              <a:off x="2113810" y="1940940"/>
              <a:ext cx="883889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10:30</a:t>
              </a:r>
              <a:r>
                <a:rPr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lang="en-US" altLang="ja-JP" sz="900" dirty="0">
                  <a:solidFill>
                    <a:schemeClr val="tx1"/>
                  </a:solidFill>
                </a:rPr>
                <a:t>11:30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ピラティス</a:t>
              </a:r>
            </a:p>
          </p:txBody>
        </p:sp>
      </p:grpSp>
      <p:grpSp>
        <p:nvGrpSpPr>
          <p:cNvPr id="448" name="グループ化 447"/>
          <p:cNvGrpSpPr/>
          <p:nvPr/>
        </p:nvGrpSpPr>
        <p:grpSpPr>
          <a:xfrm>
            <a:off x="3780404" y="3761458"/>
            <a:ext cx="1239950" cy="459442"/>
            <a:chOff x="3735123" y="1874398"/>
            <a:chExt cx="1170552" cy="448818"/>
          </a:xfrm>
        </p:grpSpPr>
        <p:sp>
          <p:nvSpPr>
            <p:cNvPr id="449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874286" y="1874398"/>
              <a:ext cx="852058" cy="448818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50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735123" y="1934536"/>
              <a:ext cx="1170552" cy="31321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12:00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13:00</a:t>
              </a:r>
              <a:r>
                <a:rPr kumimoji="1" lang="ja-JP" altLang="en-US" sz="1100" dirty="0">
                  <a:solidFill>
                    <a:schemeClr val="tx1"/>
                  </a:solidFill>
                </a:rPr>
                <a:t>　　　　　</a:t>
              </a:r>
              <a:r>
                <a:rPr lang="ja-JP" altLang="en-US" sz="900" dirty="0">
                  <a:solidFill>
                    <a:schemeClr val="tx1"/>
                  </a:solidFill>
                </a:rPr>
                <a:t>スイムレッスン（有料）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1" name="グループ化 450"/>
          <p:cNvGrpSpPr/>
          <p:nvPr/>
        </p:nvGrpSpPr>
        <p:grpSpPr>
          <a:xfrm>
            <a:off x="3879390" y="4221076"/>
            <a:ext cx="1025804" cy="535528"/>
            <a:chOff x="3819109" y="2334099"/>
            <a:chExt cx="958414" cy="492290"/>
          </a:xfrm>
        </p:grpSpPr>
        <p:sp>
          <p:nvSpPr>
            <p:cNvPr id="452" name="角丸四角形 451"/>
            <p:cNvSpPr/>
            <p:nvPr/>
          </p:nvSpPr>
          <p:spPr>
            <a:xfrm>
              <a:off x="3875156" y="2334099"/>
              <a:ext cx="851187" cy="49229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53" name="角丸四角形 452"/>
            <p:cNvSpPr/>
            <p:nvPr/>
          </p:nvSpPr>
          <p:spPr>
            <a:xfrm>
              <a:off x="3819109" y="2429106"/>
              <a:ext cx="958414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15:00〜16</a:t>
              </a:r>
              <a:r>
                <a:rPr lang="en-US" altLang="ja-JP" sz="900" dirty="0">
                  <a:solidFill>
                    <a:schemeClr val="tx1"/>
                  </a:solidFill>
                </a:rPr>
                <a:t>:00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ヴィンヤサ</a:t>
              </a:r>
              <a:r>
                <a:rPr lang="ja-JP" altLang="en-US" sz="1050" dirty="0">
                  <a:solidFill>
                    <a:schemeClr val="tx1"/>
                  </a:solidFill>
                </a:rPr>
                <a:t>ヨガ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4" name="グループ化 453"/>
          <p:cNvGrpSpPr/>
          <p:nvPr/>
        </p:nvGrpSpPr>
        <p:grpSpPr>
          <a:xfrm>
            <a:off x="2022860" y="2522155"/>
            <a:ext cx="941059" cy="468693"/>
            <a:chOff x="2115589" y="1867841"/>
            <a:chExt cx="883889" cy="455376"/>
          </a:xfrm>
        </p:grpSpPr>
        <p:sp>
          <p:nvSpPr>
            <p:cNvPr id="455" name="角丸四角形 454"/>
            <p:cNvSpPr/>
            <p:nvPr/>
          </p:nvSpPr>
          <p:spPr>
            <a:xfrm>
              <a:off x="2126503" y="1867841"/>
              <a:ext cx="861962" cy="455376"/>
            </a:xfrm>
            <a:prstGeom prst="roundRect">
              <a:avLst/>
            </a:prstGeom>
            <a:solidFill>
              <a:srgbClr val="CD9C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56" name="角丸四角形 455"/>
            <p:cNvSpPr/>
            <p:nvPr/>
          </p:nvSpPr>
          <p:spPr>
            <a:xfrm>
              <a:off x="2115589" y="1953456"/>
              <a:ext cx="883889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10:30</a:t>
              </a:r>
              <a:r>
                <a:rPr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lang="en-US" altLang="ja-JP" sz="900" dirty="0">
                  <a:solidFill>
                    <a:schemeClr val="tx1"/>
                  </a:solidFill>
                </a:rPr>
                <a:t>11:30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ピラティス</a:t>
              </a:r>
            </a:p>
          </p:txBody>
        </p:sp>
      </p:grpSp>
      <p:grpSp>
        <p:nvGrpSpPr>
          <p:cNvPr id="457" name="グループ化 456"/>
          <p:cNvGrpSpPr/>
          <p:nvPr/>
        </p:nvGrpSpPr>
        <p:grpSpPr>
          <a:xfrm>
            <a:off x="2983385" y="2527777"/>
            <a:ext cx="908431" cy="458178"/>
            <a:chOff x="3003196" y="1872614"/>
            <a:chExt cx="843699" cy="458178"/>
          </a:xfrm>
        </p:grpSpPr>
        <p:sp>
          <p:nvSpPr>
            <p:cNvPr id="458" name="角丸四角形 457"/>
            <p:cNvSpPr/>
            <p:nvPr/>
          </p:nvSpPr>
          <p:spPr>
            <a:xfrm>
              <a:off x="3003196" y="1872614"/>
              <a:ext cx="843699" cy="45817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59" name="角丸四角形 458"/>
            <p:cNvSpPr/>
            <p:nvPr/>
          </p:nvSpPr>
          <p:spPr>
            <a:xfrm>
              <a:off x="3021810" y="1985488"/>
              <a:ext cx="791736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13:30〜14</a:t>
              </a:r>
              <a:r>
                <a:rPr lang="en-US" altLang="ja-JP" sz="900" dirty="0">
                  <a:solidFill>
                    <a:schemeClr val="tx1"/>
                  </a:solidFill>
                </a:rPr>
                <a:t>:15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エアロビクス </a:t>
              </a:r>
              <a:r>
                <a:rPr lang="ja-JP" altLang="en-US" sz="1000" spc="-150" dirty="0">
                  <a:solidFill>
                    <a:schemeClr val="tx1"/>
                  </a:solidFill>
                </a:rPr>
                <a:t>（中級）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0" name="グループ化 459"/>
          <p:cNvGrpSpPr/>
          <p:nvPr/>
        </p:nvGrpSpPr>
        <p:grpSpPr>
          <a:xfrm>
            <a:off x="3764231" y="4985441"/>
            <a:ext cx="1256123" cy="448818"/>
            <a:chOff x="3724165" y="1874398"/>
            <a:chExt cx="1170552" cy="448818"/>
          </a:xfrm>
        </p:grpSpPr>
        <p:sp>
          <p:nvSpPr>
            <p:cNvPr id="461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874286" y="1874398"/>
              <a:ext cx="852058" cy="448818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62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724165" y="1938995"/>
              <a:ext cx="1170552" cy="31321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12:00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13:00</a:t>
              </a:r>
              <a:r>
                <a:rPr kumimoji="1" lang="ja-JP" altLang="en-US" sz="1100" dirty="0">
                  <a:solidFill>
                    <a:schemeClr val="tx1"/>
                  </a:solidFill>
                </a:rPr>
                <a:t>　　　　　</a:t>
              </a:r>
              <a:r>
                <a:rPr lang="ja-JP" altLang="en-US" sz="900" dirty="0">
                  <a:solidFill>
                    <a:schemeClr val="tx1"/>
                  </a:solidFill>
                </a:rPr>
                <a:t>スイムレッスン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3" name="角丸四角形 70">
            <a:extLst>
              <a:ext uri="{FF2B5EF4-FFF2-40B4-BE49-F238E27FC236}">
                <a16:creationId xmlns:a16="http://schemas.microsoft.com/office/drawing/2014/main" id="{CE63D683-5B98-42F0-9933-CEDE9DF6436F}"/>
              </a:ext>
            </a:extLst>
          </p:cNvPr>
          <p:cNvSpPr/>
          <p:nvPr/>
        </p:nvSpPr>
        <p:spPr>
          <a:xfrm>
            <a:off x="4853568" y="1732396"/>
            <a:ext cx="924669" cy="59291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ja-JP" sz="9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b="1" dirty="0">
                <a:solidFill>
                  <a:srgbClr val="FF0000"/>
                </a:solidFill>
              </a:rPr>
              <a:t>休館日</a:t>
            </a:r>
            <a:endParaRPr lang="en-US" altLang="ja-JP" sz="1100" b="1" dirty="0">
              <a:solidFill>
                <a:srgbClr val="FF0000"/>
              </a:solidFill>
            </a:endParaRPr>
          </a:p>
          <a:p>
            <a:pPr algn="ctr"/>
            <a:endParaRPr kumimoji="1" lang="en-US" altLang="ja-JP" sz="700" b="1" dirty="0">
              <a:solidFill>
                <a:srgbClr val="FF0000"/>
              </a:solidFill>
            </a:endParaRPr>
          </a:p>
        </p:txBody>
      </p:sp>
      <p:grpSp>
        <p:nvGrpSpPr>
          <p:cNvPr id="464" name="グループ化 463"/>
          <p:cNvGrpSpPr/>
          <p:nvPr/>
        </p:nvGrpSpPr>
        <p:grpSpPr>
          <a:xfrm>
            <a:off x="-2159140" y="3238684"/>
            <a:ext cx="909280" cy="463118"/>
            <a:chOff x="4750536" y="1867674"/>
            <a:chExt cx="838653" cy="463118"/>
          </a:xfrm>
        </p:grpSpPr>
        <p:sp>
          <p:nvSpPr>
            <p:cNvPr id="465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50536" y="1867674"/>
              <a:ext cx="838653" cy="463118"/>
            </a:xfrm>
            <a:prstGeom prst="roundRect">
              <a:avLst/>
            </a:prstGeom>
            <a:solidFill>
              <a:srgbClr val="FFD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66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60667" y="1952304"/>
              <a:ext cx="814950" cy="28089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13:00〜13</a:t>
              </a:r>
              <a:r>
                <a:rPr lang="en-US" altLang="ja-JP" sz="900" dirty="0">
                  <a:solidFill>
                    <a:schemeClr val="tx1"/>
                  </a:solidFill>
                </a:rPr>
                <a:t>:45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ゆったり</a:t>
              </a:r>
              <a:endParaRPr lang="en-US" altLang="ja-JP" sz="10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ストレッチ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7" name="テキスト ボックス 466"/>
          <p:cNvSpPr txBox="1"/>
          <p:nvPr/>
        </p:nvSpPr>
        <p:spPr>
          <a:xfrm>
            <a:off x="1820939" y="5240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9</a:t>
            </a:r>
          </a:p>
        </p:txBody>
      </p:sp>
      <p:grpSp>
        <p:nvGrpSpPr>
          <p:cNvPr id="468" name="グループ化 467"/>
          <p:cNvGrpSpPr/>
          <p:nvPr/>
        </p:nvGrpSpPr>
        <p:grpSpPr>
          <a:xfrm>
            <a:off x="3869539" y="5447137"/>
            <a:ext cx="1025804" cy="535528"/>
            <a:chOff x="3817418" y="2334099"/>
            <a:chExt cx="958414" cy="492290"/>
          </a:xfrm>
        </p:grpSpPr>
        <p:sp>
          <p:nvSpPr>
            <p:cNvPr id="469" name="角丸四角形 468"/>
            <p:cNvSpPr/>
            <p:nvPr/>
          </p:nvSpPr>
          <p:spPr>
            <a:xfrm>
              <a:off x="3875156" y="2334099"/>
              <a:ext cx="851187" cy="49229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70" name="角丸四角形 469"/>
            <p:cNvSpPr/>
            <p:nvPr/>
          </p:nvSpPr>
          <p:spPr>
            <a:xfrm>
              <a:off x="3817418" y="2461736"/>
              <a:ext cx="958414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15:00〜16</a:t>
              </a:r>
              <a:r>
                <a:rPr lang="en-US" altLang="ja-JP" sz="900" dirty="0">
                  <a:solidFill>
                    <a:schemeClr val="tx1"/>
                  </a:solidFill>
                </a:rPr>
                <a:t>:00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肩こり改善ヨガ</a:t>
              </a:r>
              <a:endParaRPr kumimoji="1" lang="ja-JP" altLang="en-US" sz="1050" spc="-1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1" name="グループ化 470"/>
          <p:cNvGrpSpPr/>
          <p:nvPr/>
        </p:nvGrpSpPr>
        <p:grpSpPr>
          <a:xfrm>
            <a:off x="-2315374" y="6140106"/>
            <a:ext cx="1148250" cy="233879"/>
            <a:chOff x="5531429" y="2587903"/>
            <a:chExt cx="1052012" cy="229516"/>
          </a:xfrm>
        </p:grpSpPr>
        <p:sp>
          <p:nvSpPr>
            <p:cNvPr id="472" name="角丸四角形 471"/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73" name="角丸四角形 193">
              <a:extLst>
                <a:ext uri="{FF2B5EF4-FFF2-40B4-BE49-F238E27FC236}">
                  <a16:creationId xmlns:a16="http://schemas.microsoft.com/office/drawing/2014/main" id="{8F0D19B4-CB3C-45D5-8663-C3A49868F84C}"/>
                </a:ext>
              </a:extLst>
            </p:cNvPr>
            <p:cNvSpPr/>
            <p:nvPr/>
          </p:nvSpPr>
          <p:spPr>
            <a:xfrm>
              <a:off x="5531429" y="2622351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アクアダンス</a:t>
              </a:r>
              <a:r>
                <a:rPr lang="en-US" altLang="ja-JP" sz="600" dirty="0">
                  <a:solidFill>
                    <a:schemeClr val="tx1"/>
                  </a:solidFill>
                </a:rPr>
                <a:t>(</a:t>
              </a:r>
              <a:r>
                <a:rPr lang="ja-JP" altLang="en-US" sz="6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600" dirty="0">
                  <a:solidFill>
                    <a:schemeClr val="tx1"/>
                  </a:solidFill>
                </a:rPr>
                <a:t>)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4" name="グループ化 473"/>
          <p:cNvGrpSpPr/>
          <p:nvPr/>
        </p:nvGrpSpPr>
        <p:grpSpPr>
          <a:xfrm>
            <a:off x="5716812" y="4232886"/>
            <a:ext cx="1135478" cy="233879"/>
            <a:chOff x="5531582" y="2346628"/>
            <a:chExt cx="1040311" cy="229516"/>
          </a:xfrm>
        </p:grpSpPr>
        <p:sp>
          <p:nvSpPr>
            <p:cNvPr id="475" name="角丸四角形 474"/>
            <p:cNvSpPr/>
            <p:nvPr/>
          </p:nvSpPr>
          <p:spPr>
            <a:xfrm>
              <a:off x="5622439" y="2346628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76" name="角丸四角形 193">
              <a:extLst>
                <a:ext uri="{FF2B5EF4-FFF2-40B4-BE49-F238E27FC236}">
                  <a16:creationId xmlns:a16="http://schemas.microsoft.com/office/drawing/2014/main" id="{DBF93025-0746-4FA5-87FA-BD0FCBCFDAC3}"/>
                </a:ext>
              </a:extLst>
            </p:cNvPr>
            <p:cNvSpPr/>
            <p:nvPr/>
          </p:nvSpPr>
          <p:spPr>
            <a:xfrm>
              <a:off x="5531582" y="2371636"/>
              <a:ext cx="1040311" cy="15606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14:30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15:30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スイムレッスン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7" name="グループ化 476"/>
          <p:cNvGrpSpPr/>
          <p:nvPr/>
        </p:nvGrpSpPr>
        <p:grpSpPr>
          <a:xfrm>
            <a:off x="2023253" y="3756381"/>
            <a:ext cx="934471" cy="446210"/>
            <a:chOff x="2113810" y="1867840"/>
            <a:chExt cx="883889" cy="455376"/>
          </a:xfrm>
        </p:grpSpPr>
        <p:sp>
          <p:nvSpPr>
            <p:cNvPr id="478" name="角丸四角形 477"/>
            <p:cNvSpPr/>
            <p:nvPr/>
          </p:nvSpPr>
          <p:spPr>
            <a:xfrm>
              <a:off x="2126503" y="1867840"/>
              <a:ext cx="861962" cy="455376"/>
            </a:xfrm>
            <a:prstGeom prst="roundRect">
              <a:avLst/>
            </a:prstGeom>
            <a:solidFill>
              <a:srgbClr val="CD9C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79" name="角丸四角形 478"/>
            <p:cNvSpPr/>
            <p:nvPr/>
          </p:nvSpPr>
          <p:spPr>
            <a:xfrm>
              <a:off x="2113810" y="1940940"/>
              <a:ext cx="883889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10:30</a:t>
              </a:r>
              <a:r>
                <a:rPr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lang="en-US" altLang="ja-JP" sz="900" dirty="0">
                  <a:solidFill>
                    <a:schemeClr val="tx1"/>
                  </a:solidFill>
                </a:rPr>
                <a:t>11:30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ピラティス</a:t>
              </a:r>
            </a:p>
          </p:txBody>
        </p:sp>
      </p:grpSp>
      <p:grpSp>
        <p:nvGrpSpPr>
          <p:cNvPr id="480" name="グループ化 479"/>
          <p:cNvGrpSpPr/>
          <p:nvPr/>
        </p:nvGrpSpPr>
        <p:grpSpPr>
          <a:xfrm>
            <a:off x="2982107" y="3764692"/>
            <a:ext cx="914180" cy="458178"/>
            <a:chOff x="3003196" y="1872614"/>
            <a:chExt cx="843699" cy="458178"/>
          </a:xfrm>
        </p:grpSpPr>
        <p:sp>
          <p:nvSpPr>
            <p:cNvPr id="481" name="角丸四角形 480"/>
            <p:cNvSpPr/>
            <p:nvPr/>
          </p:nvSpPr>
          <p:spPr>
            <a:xfrm>
              <a:off x="3003196" y="1872614"/>
              <a:ext cx="843699" cy="45817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82" name="角丸四角形 481"/>
            <p:cNvSpPr/>
            <p:nvPr/>
          </p:nvSpPr>
          <p:spPr>
            <a:xfrm>
              <a:off x="3021810" y="1985488"/>
              <a:ext cx="791736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13:30〜14</a:t>
              </a:r>
              <a:r>
                <a:rPr lang="en-US" altLang="ja-JP" sz="900" dirty="0">
                  <a:solidFill>
                    <a:schemeClr val="tx1"/>
                  </a:solidFill>
                </a:rPr>
                <a:t>:15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エアロビクス </a:t>
              </a:r>
              <a:r>
                <a:rPr lang="ja-JP" altLang="en-US" sz="1000" spc="-150" dirty="0">
                  <a:solidFill>
                    <a:schemeClr val="tx1"/>
                  </a:solidFill>
                </a:rPr>
                <a:t>（中級）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3" name="グループ化 482"/>
          <p:cNvGrpSpPr/>
          <p:nvPr/>
        </p:nvGrpSpPr>
        <p:grpSpPr>
          <a:xfrm>
            <a:off x="4866475" y="6212817"/>
            <a:ext cx="909280" cy="438330"/>
            <a:chOff x="4750536" y="1867674"/>
            <a:chExt cx="838653" cy="463118"/>
          </a:xfrm>
        </p:grpSpPr>
        <p:sp>
          <p:nvSpPr>
            <p:cNvPr id="484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50536" y="1867674"/>
              <a:ext cx="838653" cy="463118"/>
            </a:xfrm>
            <a:prstGeom prst="roundRect">
              <a:avLst/>
            </a:prstGeom>
            <a:solidFill>
              <a:srgbClr val="FFD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85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60667" y="1952304"/>
              <a:ext cx="814950" cy="28089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13:00〜13</a:t>
              </a:r>
              <a:r>
                <a:rPr lang="en-US" altLang="ja-JP" sz="900" dirty="0">
                  <a:solidFill>
                    <a:schemeClr val="tx1"/>
                  </a:solidFill>
                </a:rPr>
                <a:t>:45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ゆったり</a:t>
              </a:r>
              <a:endParaRPr lang="en-US" altLang="ja-JP" sz="10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ストレッチ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86" name="角丸四角形 95">
            <a:extLst>
              <a:ext uri="{FF2B5EF4-FFF2-40B4-BE49-F238E27FC236}">
                <a16:creationId xmlns:a16="http://schemas.microsoft.com/office/drawing/2014/main" id="{08473F0A-DC59-4DCD-A84D-FF665CE1C854}"/>
              </a:ext>
            </a:extLst>
          </p:cNvPr>
          <p:cNvSpPr/>
          <p:nvPr/>
        </p:nvSpPr>
        <p:spPr>
          <a:xfrm>
            <a:off x="983013" y="4972706"/>
            <a:ext cx="1190393" cy="2076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</a:rPr>
              <a:t>10:00〜11:00</a:t>
            </a:r>
          </a:p>
          <a:p>
            <a:pPr algn="ctr"/>
            <a:r>
              <a:rPr lang="ja-JP" altLang="en-US" sz="900" spc="-150" dirty="0">
                <a:solidFill>
                  <a:schemeClr val="bg1"/>
                </a:solidFill>
              </a:rPr>
              <a:t>ワ－クアウトヨガ</a:t>
            </a:r>
            <a:endParaRPr kumimoji="1" lang="ja-JP" altLang="en-US" sz="900" spc="-150" dirty="0">
              <a:solidFill>
                <a:schemeClr val="bg1"/>
              </a:solidFill>
            </a:endParaRPr>
          </a:p>
        </p:txBody>
      </p:sp>
      <p:grpSp>
        <p:nvGrpSpPr>
          <p:cNvPr id="487" name="グループ化 486"/>
          <p:cNvGrpSpPr/>
          <p:nvPr/>
        </p:nvGrpSpPr>
        <p:grpSpPr>
          <a:xfrm>
            <a:off x="2983385" y="4988237"/>
            <a:ext cx="908431" cy="458178"/>
            <a:chOff x="3003196" y="1872614"/>
            <a:chExt cx="843699" cy="458178"/>
          </a:xfrm>
        </p:grpSpPr>
        <p:sp>
          <p:nvSpPr>
            <p:cNvPr id="488" name="角丸四角形 487"/>
            <p:cNvSpPr/>
            <p:nvPr/>
          </p:nvSpPr>
          <p:spPr>
            <a:xfrm>
              <a:off x="3003196" y="1872614"/>
              <a:ext cx="843699" cy="45817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89" name="角丸四角形 488"/>
            <p:cNvSpPr/>
            <p:nvPr/>
          </p:nvSpPr>
          <p:spPr>
            <a:xfrm>
              <a:off x="3021810" y="1985488"/>
              <a:ext cx="791736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13:30〜14</a:t>
              </a:r>
              <a:r>
                <a:rPr lang="en-US" altLang="ja-JP" sz="900" dirty="0">
                  <a:solidFill>
                    <a:schemeClr val="tx1"/>
                  </a:solidFill>
                </a:rPr>
                <a:t>:15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エアロビクス </a:t>
              </a:r>
              <a:r>
                <a:rPr lang="ja-JP" altLang="en-US" sz="1000" spc="-150" dirty="0">
                  <a:solidFill>
                    <a:schemeClr val="tx1"/>
                  </a:solidFill>
                </a:rPr>
                <a:t>（中級）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0" name="グループ化 489"/>
          <p:cNvGrpSpPr/>
          <p:nvPr/>
        </p:nvGrpSpPr>
        <p:grpSpPr>
          <a:xfrm>
            <a:off x="4876120" y="3765048"/>
            <a:ext cx="921081" cy="463118"/>
            <a:chOff x="4750536" y="1867674"/>
            <a:chExt cx="849537" cy="463118"/>
          </a:xfrm>
        </p:grpSpPr>
        <p:sp>
          <p:nvSpPr>
            <p:cNvPr id="491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50536" y="1867674"/>
              <a:ext cx="838653" cy="463118"/>
            </a:xfrm>
            <a:prstGeom prst="roundRect">
              <a:avLst/>
            </a:prstGeom>
            <a:solidFill>
              <a:srgbClr val="FFD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92" name="角丸四角形 117">
              <a:extLst>
                <a:ext uri="{FF2B5EF4-FFF2-40B4-BE49-F238E27FC236}">
                  <a16:creationId xmlns:a16="http://schemas.microsoft.com/office/drawing/2014/main" id="{1ADE9612-8B03-4D52-B568-2CB47F4C2BE7}"/>
                </a:ext>
              </a:extLst>
            </p:cNvPr>
            <p:cNvSpPr/>
            <p:nvPr/>
          </p:nvSpPr>
          <p:spPr>
            <a:xfrm>
              <a:off x="4785123" y="1952693"/>
              <a:ext cx="814950" cy="28089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13:00〜13</a:t>
              </a:r>
              <a:r>
                <a:rPr lang="en-US" altLang="ja-JP" sz="900" dirty="0">
                  <a:solidFill>
                    <a:schemeClr val="tx1"/>
                  </a:solidFill>
                </a:rPr>
                <a:t>:45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ゆったり</a:t>
              </a:r>
              <a:endParaRPr lang="en-US" altLang="ja-JP" sz="10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ストレッチ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6" name="グループ化 495"/>
          <p:cNvGrpSpPr/>
          <p:nvPr/>
        </p:nvGrpSpPr>
        <p:grpSpPr>
          <a:xfrm>
            <a:off x="2018155" y="4991870"/>
            <a:ext cx="934471" cy="446210"/>
            <a:chOff x="2113810" y="1867840"/>
            <a:chExt cx="883889" cy="455376"/>
          </a:xfrm>
          <a:solidFill>
            <a:srgbClr val="CD9CF6"/>
          </a:solidFill>
        </p:grpSpPr>
        <p:sp>
          <p:nvSpPr>
            <p:cNvPr id="497" name="角丸四角形 496"/>
            <p:cNvSpPr/>
            <p:nvPr/>
          </p:nvSpPr>
          <p:spPr>
            <a:xfrm>
              <a:off x="2126503" y="1867840"/>
              <a:ext cx="861962" cy="4553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98" name="角丸四角形 497"/>
            <p:cNvSpPr/>
            <p:nvPr/>
          </p:nvSpPr>
          <p:spPr>
            <a:xfrm>
              <a:off x="2113810" y="1940940"/>
              <a:ext cx="883889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10:30</a:t>
              </a:r>
              <a:r>
                <a:rPr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lang="en-US" altLang="ja-JP" sz="900" dirty="0">
                  <a:solidFill>
                    <a:schemeClr val="tx1"/>
                  </a:solidFill>
                </a:rPr>
                <a:t>11:30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ピラティス</a:t>
              </a:r>
            </a:p>
          </p:txBody>
        </p:sp>
      </p:grpSp>
      <p:grpSp>
        <p:nvGrpSpPr>
          <p:cNvPr id="499" name="グループ化 498"/>
          <p:cNvGrpSpPr/>
          <p:nvPr/>
        </p:nvGrpSpPr>
        <p:grpSpPr>
          <a:xfrm>
            <a:off x="3764231" y="2535798"/>
            <a:ext cx="1256123" cy="448818"/>
            <a:chOff x="3724165" y="1874398"/>
            <a:chExt cx="1170552" cy="448818"/>
          </a:xfrm>
        </p:grpSpPr>
        <p:sp>
          <p:nvSpPr>
            <p:cNvPr id="500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874286" y="1874398"/>
              <a:ext cx="852058" cy="448818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01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724165" y="1925903"/>
              <a:ext cx="1170552" cy="31321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12:00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13:00</a:t>
              </a:r>
              <a:r>
                <a:rPr kumimoji="1" lang="ja-JP" altLang="en-US" sz="1100" dirty="0">
                  <a:solidFill>
                    <a:schemeClr val="tx1"/>
                  </a:solidFill>
                </a:rPr>
                <a:t>　　　　　</a:t>
              </a:r>
              <a:r>
                <a:rPr lang="ja-JP" altLang="en-US" sz="900" dirty="0">
                  <a:solidFill>
                    <a:schemeClr val="tx1"/>
                  </a:solidFill>
                </a:rPr>
                <a:t>スイムレッスン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グループ化 501"/>
          <p:cNvGrpSpPr/>
          <p:nvPr/>
        </p:nvGrpSpPr>
        <p:grpSpPr>
          <a:xfrm>
            <a:off x="-1741249" y="4177633"/>
            <a:ext cx="1148250" cy="233879"/>
            <a:chOff x="5531429" y="2587903"/>
            <a:chExt cx="1052012" cy="229516"/>
          </a:xfrm>
        </p:grpSpPr>
        <p:sp>
          <p:nvSpPr>
            <p:cNvPr id="503" name="角丸四角形 502"/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04" name="角丸四角形 193">
              <a:extLst>
                <a:ext uri="{FF2B5EF4-FFF2-40B4-BE49-F238E27FC236}">
                  <a16:creationId xmlns:a16="http://schemas.microsoft.com/office/drawing/2014/main" id="{8F0D19B4-CB3C-45D5-8663-C3A49868F84C}"/>
                </a:ext>
              </a:extLst>
            </p:cNvPr>
            <p:cNvSpPr/>
            <p:nvPr/>
          </p:nvSpPr>
          <p:spPr>
            <a:xfrm>
              <a:off x="5531429" y="2622351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アクアダンス</a:t>
              </a:r>
              <a:r>
                <a:rPr lang="en-US" altLang="ja-JP" sz="600" dirty="0">
                  <a:solidFill>
                    <a:schemeClr val="tx1"/>
                  </a:solidFill>
                </a:rPr>
                <a:t>(</a:t>
              </a:r>
              <a:r>
                <a:rPr lang="ja-JP" altLang="en-US" sz="6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600" dirty="0">
                  <a:solidFill>
                    <a:schemeClr val="tx1"/>
                  </a:solidFill>
                </a:rPr>
                <a:t>)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5" name="グループ化 504"/>
          <p:cNvGrpSpPr/>
          <p:nvPr/>
        </p:nvGrpSpPr>
        <p:grpSpPr>
          <a:xfrm>
            <a:off x="5716187" y="6709873"/>
            <a:ext cx="1135478" cy="233879"/>
            <a:chOff x="5531582" y="2346628"/>
            <a:chExt cx="1040311" cy="229516"/>
          </a:xfrm>
        </p:grpSpPr>
        <p:sp>
          <p:nvSpPr>
            <p:cNvPr id="506" name="角丸四角形 505"/>
            <p:cNvSpPr/>
            <p:nvPr/>
          </p:nvSpPr>
          <p:spPr>
            <a:xfrm>
              <a:off x="5622439" y="2346628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07" name="角丸四角形 193">
              <a:extLst>
                <a:ext uri="{FF2B5EF4-FFF2-40B4-BE49-F238E27FC236}">
                  <a16:creationId xmlns:a16="http://schemas.microsoft.com/office/drawing/2014/main" id="{DBF93025-0746-4FA5-87FA-BD0FCBCFDAC3}"/>
                </a:ext>
              </a:extLst>
            </p:cNvPr>
            <p:cNvSpPr/>
            <p:nvPr/>
          </p:nvSpPr>
          <p:spPr>
            <a:xfrm>
              <a:off x="5531582" y="2371636"/>
              <a:ext cx="1040311" cy="15606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14:30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15:30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スイムレッスン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1" name="グループ化 510"/>
          <p:cNvGrpSpPr/>
          <p:nvPr/>
        </p:nvGrpSpPr>
        <p:grpSpPr>
          <a:xfrm>
            <a:off x="5708044" y="3749269"/>
            <a:ext cx="1172008" cy="233879"/>
            <a:chOff x="5529548" y="1870426"/>
            <a:chExt cx="1073779" cy="229516"/>
          </a:xfrm>
        </p:grpSpPr>
        <p:sp>
          <p:nvSpPr>
            <p:cNvPr id="512" name="角丸四角形 511"/>
            <p:cNvSpPr/>
            <p:nvPr/>
          </p:nvSpPr>
          <p:spPr>
            <a:xfrm>
              <a:off x="5622439" y="1870426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13" name="角丸四角形 512"/>
            <p:cNvSpPr/>
            <p:nvPr/>
          </p:nvSpPr>
          <p:spPr>
            <a:xfrm>
              <a:off x="5529548" y="1901042"/>
              <a:ext cx="1073779" cy="1573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800" dirty="0">
                  <a:solidFill>
                    <a:schemeClr val="tx1"/>
                  </a:solidFill>
                </a:rPr>
                <a:t>:40</a:t>
              </a:r>
              <a:endParaRPr kumimoji="1" lang="en-US" altLang="ja-JP" sz="8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アクアビクス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4" name="グループ化 513"/>
          <p:cNvGrpSpPr/>
          <p:nvPr/>
        </p:nvGrpSpPr>
        <p:grpSpPr>
          <a:xfrm>
            <a:off x="-1669208" y="5024605"/>
            <a:ext cx="1148250" cy="233879"/>
            <a:chOff x="5543430" y="2587903"/>
            <a:chExt cx="1052012" cy="229516"/>
          </a:xfrm>
        </p:grpSpPr>
        <p:sp>
          <p:nvSpPr>
            <p:cNvPr id="515" name="角丸四角形 514"/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16" name="角丸四角形 193">
              <a:extLst>
                <a:ext uri="{FF2B5EF4-FFF2-40B4-BE49-F238E27FC236}">
                  <a16:creationId xmlns:a16="http://schemas.microsoft.com/office/drawing/2014/main" id="{8F0D19B4-CB3C-45D5-8663-C3A49868F84C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アクアダンス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7" name="グループ化 516"/>
          <p:cNvGrpSpPr/>
          <p:nvPr/>
        </p:nvGrpSpPr>
        <p:grpSpPr>
          <a:xfrm>
            <a:off x="5736866" y="5496700"/>
            <a:ext cx="1135478" cy="233879"/>
            <a:chOff x="5539527" y="2346628"/>
            <a:chExt cx="1040311" cy="229516"/>
          </a:xfrm>
        </p:grpSpPr>
        <p:sp>
          <p:nvSpPr>
            <p:cNvPr id="518" name="角丸四角形 517"/>
            <p:cNvSpPr/>
            <p:nvPr/>
          </p:nvSpPr>
          <p:spPr>
            <a:xfrm>
              <a:off x="5622439" y="2346628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19" name="角丸四角形 193">
              <a:extLst>
                <a:ext uri="{FF2B5EF4-FFF2-40B4-BE49-F238E27FC236}">
                  <a16:creationId xmlns:a16="http://schemas.microsoft.com/office/drawing/2014/main" id="{DBF93025-0746-4FA5-87FA-BD0FCBCFDAC3}"/>
                </a:ext>
              </a:extLst>
            </p:cNvPr>
            <p:cNvSpPr/>
            <p:nvPr/>
          </p:nvSpPr>
          <p:spPr>
            <a:xfrm>
              <a:off x="5539527" y="2381928"/>
              <a:ext cx="1040311" cy="15606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14:30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15:30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スイムレッスン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7B710598-CFFD-4F68-A898-4766E6FE1EE7}"/>
              </a:ext>
            </a:extLst>
          </p:cNvPr>
          <p:cNvGrpSpPr/>
          <p:nvPr/>
        </p:nvGrpSpPr>
        <p:grpSpPr>
          <a:xfrm>
            <a:off x="5703278" y="2798442"/>
            <a:ext cx="1111751" cy="207875"/>
            <a:chOff x="5514020" y="2105352"/>
            <a:chExt cx="1018572" cy="229516"/>
          </a:xfrm>
        </p:grpSpPr>
        <p:sp>
          <p:nvSpPr>
            <p:cNvPr id="539" name="角丸四角形 242">
              <a:extLst>
                <a:ext uri="{FF2B5EF4-FFF2-40B4-BE49-F238E27FC236}">
                  <a16:creationId xmlns:a16="http://schemas.microsoft.com/office/drawing/2014/main" id="{C8E3B203-0159-4673-B84B-0A6240C58382}"/>
                </a:ext>
              </a:extLst>
            </p:cNvPr>
            <p:cNvSpPr/>
            <p:nvPr/>
          </p:nvSpPr>
          <p:spPr>
            <a:xfrm>
              <a:off x="5619251" y="2105352"/>
              <a:ext cx="838685" cy="22951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40" name="角丸四角形 244">
              <a:extLst>
                <a:ext uri="{FF2B5EF4-FFF2-40B4-BE49-F238E27FC236}">
                  <a16:creationId xmlns:a16="http://schemas.microsoft.com/office/drawing/2014/main" id="{629AD7A8-137C-4AB5-9D3E-D40A9FE44D53}"/>
                </a:ext>
              </a:extLst>
            </p:cNvPr>
            <p:cNvSpPr/>
            <p:nvPr/>
          </p:nvSpPr>
          <p:spPr>
            <a:xfrm>
              <a:off x="5514020" y="2157926"/>
              <a:ext cx="1018572" cy="15135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13:20〜14</a:t>
              </a:r>
              <a:r>
                <a:rPr lang="en-US" altLang="ja-JP" sz="800" dirty="0">
                  <a:solidFill>
                    <a:schemeClr val="tx1"/>
                  </a:solidFill>
                </a:rPr>
                <a:t>:0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シャイニーダンス</a:t>
              </a:r>
              <a:r>
                <a:rPr lang="en-US" altLang="ja-JP" sz="300" dirty="0">
                  <a:solidFill>
                    <a:schemeClr val="tx1"/>
                  </a:solidFill>
                </a:rPr>
                <a:t>(</a:t>
              </a:r>
              <a:r>
                <a:rPr lang="ja-JP" altLang="en-US" sz="3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3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41" name="グループ化 540">
            <a:extLst>
              <a:ext uri="{FF2B5EF4-FFF2-40B4-BE49-F238E27FC236}">
                <a16:creationId xmlns:a16="http://schemas.microsoft.com/office/drawing/2014/main" id="{4DBF81F4-FE0E-4AA0-81EC-A756F6FD4079}"/>
              </a:ext>
            </a:extLst>
          </p:cNvPr>
          <p:cNvGrpSpPr/>
          <p:nvPr/>
        </p:nvGrpSpPr>
        <p:grpSpPr>
          <a:xfrm>
            <a:off x="-2396594" y="567130"/>
            <a:ext cx="1172008" cy="233879"/>
            <a:chOff x="5529548" y="1870426"/>
            <a:chExt cx="1073779" cy="229516"/>
          </a:xfrm>
        </p:grpSpPr>
        <p:sp>
          <p:nvSpPr>
            <p:cNvPr id="542" name="角丸四角形 246">
              <a:extLst>
                <a:ext uri="{FF2B5EF4-FFF2-40B4-BE49-F238E27FC236}">
                  <a16:creationId xmlns:a16="http://schemas.microsoft.com/office/drawing/2014/main" id="{6115659D-CA08-4559-B8FD-24D99AED0028}"/>
                </a:ext>
              </a:extLst>
            </p:cNvPr>
            <p:cNvSpPr/>
            <p:nvPr/>
          </p:nvSpPr>
          <p:spPr>
            <a:xfrm>
              <a:off x="5622439" y="1870426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43" name="角丸四角形 248">
              <a:extLst>
                <a:ext uri="{FF2B5EF4-FFF2-40B4-BE49-F238E27FC236}">
                  <a16:creationId xmlns:a16="http://schemas.microsoft.com/office/drawing/2014/main" id="{F5F8DF52-DD6D-4AE0-B4B9-43365CFBE652}"/>
                </a:ext>
              </a:extLst>
            </p:cNvPr>
            <p:cNvSpPr/>
            <p:nvPr/>
          </p:nvSpPr>
          <p:spPr>
            <a:xfrm>
              <a:off x="5529548" y="1901042"/>
              <a:ext cx="1073779" cy="1573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800" dirty="0">
                  <a:solidFill>
                    <a:schemeClr val="tx1"/>
                  </a:solidFill>
                </a:rPr>
                <a:t>:40</a:t>
              </a:r>
              <a:endParaRPr kumimoji="1" lang="en-US" altLang="ja-JP" sz="8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アクアビクス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44" name="グループ化 543">
            <a:extLst>
              <a:ext uri="{FF2B5EF4-FFF2-40B4-BE49-F238E27FC236}">
                <a16:creationId xmlns:a16="http://schemas.microsoft.com/office/drawing/2014/main" id="{99744FE3-473E-4411-8EF6-917306464348}"/>
              </a:ext>
            </a:extLst>
          </p:cNvPr>
          <p:cNvGrpSpPr/>
          <p:nvPr/>
        </p:nvGrpSpPr>
        <p:grpSpPr>
          <a:xfrm>
            <a:off x="5731955" y="3274716"/>
            <a:ext cx="1148250" cy="233879"/>
            <a:chOff x="5543430" y="2587903"/>
            <a:chExt cx="1052012" cy="229516"/>
          </a:xfrm>
        </p:grpSpPr>
        <p:sp>
          <p:nvSpPr>
            <p:cNvPr id="545" name="角丸四角形 250">
              <a:extLst>
                <a:ext uri="{FF2B5EF4-FFF2-40B4-BE49-F238E27FC236}">
                  <a16:creationId xmlns:a16="http://schemas.microsoft.com/office/drawing/2014/main" id="{E4D94477-5617-4AA4-9920-E4B8C414481E}"/>
                </a:ext>
              </a:extLst>
            </p:cNvPr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46" name="角丸四角形 193">
              <a:extLst>
                <a:ext uri="{FF2B5EF4-FFF2-40B4-BE49-F238E27FC236}">
                  <a16:creationId xmlns:a16="http://schemas.microsoft.com/office/drawing/2014/main" id="{3127697C-7726-4352-9317-BE348C1B9FFA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</a:rPr>
                <a:t>アクアトレ－ニング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47" name="グループ化 546">
            <a:extLst>
              <a:ext uri="{FF2B5EF4-FFF2-40B4-BE49-F238E27FC236}">
                <a16:creationId xmlns:a16="http://schemas.microsoft.com/office/drawing/2014/main" id="{1406BBF8-69C5-4C04-92D6-353615FBB183}"/>
              </a:ext>
            </a:extLst>
          </p:cNvPr>
          <p:cNvGrpSpPr/>
          <p:nvPr/>
        </p:nvGrpSpPr>
        <p:grpSpPr>
          <a:xfrm>
            <a:off x="5716716" y="3026414"/>
            <a:ext cx="1135478" cy="233879"/>
            <a:chOff x="5539527" y="2346628"/>
            <a:chExt cx="1040311" cy="229516"/>
          </a:xfrm>
        </p:grpSpPr>
        <p:sp>
          <p:nvSpPr>
            <p:cNvPr id="548" name="角丸四角形 255">
              <a:extLst>
                <a:ext uri="{FF2B5EF4-FFF2-40B4-BE49-F238E27FC236}">
                  <a16:creationId xmlns:a16="http://schemas.microsoft.com/office/drawing/2014/main" id="{9E15069E-326F-4192-9534-B0903A265D1C}"/>
                </a:ext>
              </a:extLst>
            </p:cNvPr>
            <p:cNvSpPr/>
            <p:nvPr/>
          </p:nvSpPr>
          <p:spPr>
            <a:xfrm>
              <a:off x="5622439" y="2346628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49" name="角丸四角形 193">
              <a:extLst>
                <a:ext uri="{FF2B5EF4-FFF2-40B4-BE49-F238E27FC236}">
                  <a16:creationId xmlns:a16="http://schemas.microsoft.com/office/drawing/2014/main" id="{0A702ECB-7968-4DD3-BDB2-5C06FE4BDA5D}"/>
                </a:ext>
              </a:extLst>
            </p:cNvPr>
            <p:cNvSpPr/>
            <p:nvPr/>
          </p:nvSpPr>
          <p:spPr>
            <a:xfrm>
              <a:off x="5539527" y="2381928"/>
              <a:ext cx="1040311" cy="15606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14:30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15:30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スイムレッスン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0" name="グループ化 549">
            <a:extLst>
              <a:ext uri="{FF2B5EF4-FFF2-40B4-BE49-F238E27FC236}">
                <a16:creationId xmlns:a16="http://schemas.microsoft.com/office/drawing/2014/main" id="{2F0BB813-535B-48F6-A109-6142210E6867}"/>
              </a:ext>
            </a:extLst>
          </p:cNvPr>
          <p:cNvGrpSpPr/>
          <p:nvPr/>
        </p:nvGrpSpPr>
        <p:grpSpPr>
          <a:xfrm>
            <a:off x="-4433216" y="2725648"/>
            <a:ext cx="1160241" cy="360691"/>
            <a:chOff x="1147644" y="1918266"/>
            <a:chExt cx="1059881" cy="346778"/>
          </a:xfrm>
        </p:grpSpPr>
        <p:sp>
          <p:nvSpPr>
            <p:cNvPr id="551" name="角丸四角形 239">
              <a:extLst>
                <a:ext uri="{FF2B5EF4-FFF2-40B4-BE49-F238E27FC236}">
                  <a16:creationId xmlns:a16="http://schemas.microsoft.com/office/drawing/2014/main" id="{C4857BE2-F4FE-4CE4-8620-9828C8ADE079}"/>
                </a:ext>
              </a:extLst>
            </p:cNvPr>
            <p:cNvSpPr/>
            <p:nvPr/>
          </p:nvSpPr>
          <p:spPr>
            <a:xfrm>
              <a:off x="1261971" y="1940937"/>
              <a:ext cx="848639" cy="324107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552" name="角丸四角形 239">
              <a:extLst>
                <a:ext uri="{FF2B5EF4-FFF2-40B4-BE49-F238E27FC236}">
                  <a16:creationId xmlns:a16="http://schemas.microsoft.com/office/drawing/2014/main" id="{438056CE-2E4A-49EA-9873-64BD3FDF097D}"/>
                </a:ext>
              </a:extLst>
            </p:cNvPr>
            <p:cNvSpPr/>
            <p:nvPr/>
          </p:nvSpPr>
          <p:spPr>
            <a:xfrm>
              <a:off x="1147644" y="1918266"/>
              <a:ext cx="1059881" cy="3447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アクアリズムダンス</a:t>
              </a:r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9" name="グループ化 558">
            <a:extLst>
              <a:ext uri="{FF2B5EF4-FFF2-40B4-BE49-F238E27FC236}">
                <a16:creationId xmlns:a16="http://schemas.microsoft.com/office/drawing/2014/main" id="{8F4F01D4-196C-4A45-8C66-9EBE020786A4}"/>
              </a:ext>
            </a:extLst>
          </p:cNvPr>
          <p:cNvGrpSpPr/>
          <p:nvPr/>
        </p:nvGrpSpPr>
        <p:grpSpPr>
          <a:xfrm>
            <a:off x="5716187" y="2505442"/>
            <a:ext cx="1135478" cy="281286"/>
            <a:chOff x="5697611" y="5326121"/>
            <a:chExt cx="1135478" cy="281286"/>
          </a:xfrm>
        </p:grpSpPr>
        <p:sp>
          <p:nvSpPr>
            <p:cNvPr id="560" name="角丸四角形 194">
              <a:extLst>
                <a:ext uri="{FF2B5EF4-FFF2-40B4-BE49-F238E27FC236}">
                  <a16:creationId xmlns:a16="http://schemas.microsoft.com/office/drawing/2014/main" id="{2AA36A09-5DE9-480A-B6C3-35B3E1221126}"/>
                </a:ext>
              </a:extLst>
            </p:cNvPr>
            <p:cNvSpPr/>
            <p:nvPr/>
          </p:nvSpPr>
          <p:spPr>
            <a:xfrm>
              <a:off x="5806829" y="5335322"/>
              <a:ext cx="906519" cy="26937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  <p:sp>
          <p:nvSpPr>
            <p:cNvPr id="561" name="角丸四角形 193">
              <a:extLst>
                <a:ext uri="{FF2B5EF4-FFF2-40B4-BE49-F238E27FC236}">
                  <a16:creationId xmlns:a16="http://schemas.microsoft.com/office/drawing/2014/main" id="{A7C90ED1-099A-495E-8284-421DC3AC45F7}"/>
                </a:ext>
              </a:extLst>
            </p:cNvPr>
            <p:cNvSpPr/>
            <p:nvPr/>
          </p:nvSpPr>
          <p:spPr>
            <a:xfrm>
              <a:off x="5697611" y="5326121"/>
              <a:ext cx="1135478" cy="28128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700" dirty="0">
                  <a:solidFill>
                    <a:schemeClr val="tx1"/>
                  </a:solidFill>
                </a:rPr>
                <a:t>:40</a:t>
              </a:r>
            </a:p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ピルビックエクサイズ 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2" name="グループ化 561">
            <a:extLst>
              <a:ext uri="{FF2B5EF4-FFF2-40B4-BE49-F238E27FC236}">
                <a16:creationId xmlns:a16="http://schemas.microsoft.com/office/drawing/2014/main" id="{87CA55BB-C141-4D3B-A0B9-97A1CDC1B7FF}"/>
              </a:ext>
            </a:extLst>
          </p:cNvPr>
          <p:cNvGrpSpPr/>
          <p:nvPr/>
        </p:nvGrpSpPr>
        <p:grpSpPr>
          <a:xfrm>
            <a:off x="-3268491" y="5886293"/>
            <a:ext cx="969764" cy="528933"/>
            <a:chOff x="1220298" y="3739232"/>
            <a:chExt cx="887137" cy="205294"/>
          </a:xfrm>
        </p:grpSpPr>
        <p:sp>
          <p:nvSpPr>
            <p:cNvPr id="563" name="角丸四角形 133">
              <a:extLst>
                <a:ext uri="{FF2B5EF4-FFF2-40B4-BE49-F238E27FC236}">
                  <a16:creationId xmlns:a16="http://schemas.microsoft.com/office/drawing/2014/main" id="{558AB21B-84A6-4999-8EF9-EECF89F28C71}"/>
                </a:ext>
              </a:extLst>
            </p:cNvPr>
            <p:cNvSpPr/>
            <p:nvPr/>
          </p:nvSpPr>
          <p:spPr>
            <a:xfrm>
              <a:off x="1266751" y="3739232"/>
              <a:ext cx="840684" cy="205294"/>
            </a:xfrm>
            <a:prstGeom prst="roundRect">
              <a:avLst/>
            </a:prstGeom>
            <a:solidFill>
              <a:srgbClr val="EFD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64" name="角丸四角形 57">
              <a:extLst>
                <a:ext uri="{FF2B5EF4-FFF2-40B4-BE49-F238E27FC236}">
                  <a16:creationId xmlns:a16="http://schemas.microsoft.com/office/drawing/2014/main" id="{D942C6CE-CFE4-4DD3-8A06-47B694D2BF2E}"/>
                </a:ext>
              </a:extLst>
            </p:cNvPr>
            <p:cNvSpPr/>
            <p:nvPr/>
          </p:nvSpPr>
          <p:spPr>
            <a:xfrm>
              <a:off x="1220298" y="3760802"/>
              <a:ext cx="885219" cy="17820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800" dirty="0">
                  <a:solidFill>
                    <a:schemeClr val="tx1"/>
                  </a:solidFill>
                </a:rPr>
                <a:t>13:00〜14:00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フロアバレエ</a:t>
              </a:r>
              <a:r>
                <a:rPr lang="en-US" altLang="ja-JP" sz="600" dirty="0">
                  <a:solidFill>
                    <a:schemeClr val="tx1"/>
                  </a:solidFill>
                </a:rPr>
                <a:t>(</a:t>
              </a:r>
              <a:r>
                <a:rPr lang="ja-JP" altLang="en-US" sz="6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600" dirty="0">
                  <a:solidFill>
                    <a:schemeClr val="tx1"/>
                  </a:solidFill>
                </a:rPr>
                <a:t>)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5" name="グループ化 564">
            <a:extLst>
              <a:ext uri="{FF2B5EF4-FFF2-40B4-BE49-F238E27FC236}">
                <a16:creationId xmlns:a16="http://schemas.microsoft.com/office/drawing/2014/main" id="{D991363F-8CE2-4562-BD23-657543520AFE}"/>
              </a:ext>
            </a:extLst>
          </p:cNvPr>
          <p:cNvGrpSpPr/>
          <p:nvPr/>
        </p:nvGrpSpPr>
        <p:grpSpPr>
          <a:xfrm>
            <a:off x="1048391" y="6753584"/>
            <a:ext cx="969764" cy="449611"/>
            <a:chOff x="1220298" y="3739232"/>
            <a:chExt cx="887137" cy="205294"/>
          </a:xfrm>
        </p:grpSpPr>
        <p:sp>
          <p:nvSpPr>
            <p:cNvPr id="566" name="角丸四角形 133">
              <a:extLst>
                <a:ext uri="{FF2B5EF4-FFF2-40B4-BE49-F238E27FC236}">
                  <a16:creationId xmlns:a16="http://schemas.microsoft.com/office/drawing/2014/main" id="{A796FB2A-EEBD-45DB-B608-4971A8A92DBD}"/>
                </a:ext>
              </a:extLst>
            </p:cNvPr>
            <p:cNvSpPr/>
            <p:nvPr/>
          </p:nvSpPr>
          <p:spPr>
            <a:xfrm>
              <a:off x="1266751" y="3739232"/>
              <a:ext cx="840684" cy="205294"/>
            </a:xfrm>
            <a:prstGeom prst="roundRect">
              <a:avLst/>
            </a:prstGeom>
            <a:solidFill>
              <a:srgbClr val="EFD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67" name="角丸四角形 57">
              <a:extLst>
                <a:ext uri="{FF2B5EF4-FFF2-40B4-BE49-F238E27FC236}">
                  <a16:creationId xmlns:a16="http://schemas.microsoft.com/office/drawing/2014/main" id="{C832F8E0-14F0-4C78-B522-2AC9B7978162}"/>
                </a:ext>
              </a:extLst>
            </p:cNvPr>
            <p:cNvSpPr/>
            <p:nvPr/>
          </p:nvSpPr>
          <p:spPr>
            <a:xfrm>
              <a:off x="1220298" y="3760802"/>
              <a:ext cx="885219" cy="17820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800" dirty="0">
                  <a:solidFill>
                    <a:schemeClr val="tx1"/>
                  </a:solidFill>
                </a:rPr>
                <a:t>13:00〜14:00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フロアバレエ</a:t>
              </a:r>
              <a:r>
                <a:rPr lang="en-US" altLang="ja-JP" sz="600" dirty="0">
                  <a:solidFill>
                    <a:schemeClr val="tx1"/>
                  </a:solidFill>
                </a:rPr>
                <a:t>(</a:t>
              </a:r>
              <a:r>
                <a:rPr lang="ja-JP" altLang="en-US" sz="6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600" dirty="0">
                  <a:solidFill>
                    <a:schemeClr val="tx1"/>
                  </a:solidFill>
                </a:rPr>
                <a:t>)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8" name="グループ化 567">
            <a:extLst>
              <a:ext uri="{FF2B5EF4-FFF2-40B4-BE49-F238E27FC236}">
                <a16:creationId xmlns:a16="http://schemas.microsoft.com/office/drawing/2014/main" id="{DE693D3A-FDC3-47C4-9571-69D400B9EFC6}"/>
              </a:ext>
            </a:extLst>
          </p:cNvPr>
          <p:cNvGrpSpPr/>
          <p:nvPr/>
        </p:nvGrpSpPr>
        <p:grpSpPr>
          <a:xfrm>
            <a:off x="2980799" y="6211852"/>
            <a:ext cx="908431" cy="458178"/>
            <a:chOff x="3003196" y="1872614"/>
            <a:chExt cx="843699" cy="458178"/>
          </a:xfrm>
        </p:grpSpPr>
        <p:sp>
          <p:nvSpPr>
            <p:cNvPr id="569" name="角丸四角形 347">
              <a:extLst>
                <a:ext uri="{FF2B5EF4-FFF2-40B4-BE49-F238E27FC236}">
                  <a16:creationId xmlns:a16="http://schemas.microsoft.com/office/drawing/2014/main" id="{5BEE96B2-2783-441B-8050-89CCEF8B5D1F}"/>
                </a:ext>
              </a:extLst>
            </p:cNvPr>
            <p:cNvSpPr/>
            <p:nvPr/>
          </p:nvSpPr>
          <p:spPr>
            <a:xfrm>
              <a:off x="3003196" y="1872614"/>
              <a:ext cx="843699" cy="45817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570" name="角丸四角形 348">
              <a:extLst>
                <a:ext uri="{FF2B5EF4-FFF2-40B4-BE49-F238E27FC236}">
                  <a16:creationId xmlns:a16="http://schemas.microsoft.com/office/drawing/2014/main" id="{F006D022-6003-48EA-886F-FFB336C2A6A5}"/>
                </a:ext>
              </a:extLst>
            </p:cNvPr>
            <p:cNvSpPr/>
            <p:nvPr/>
          </p:nvSpPr>
          <p:spPr>
            <a:xfrm>
              <a:off x="3021810" y="1985488"/>
              <a:ext cx="791736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13:30〜14</a:t>
              </a:r>
              <a:r>
                <a:rPr lang="en-US" altLang="ja-JP" sz="900" dirty="0">
                  <a:solidFill>
                    <a:schemeClr val="tx1"/>
                  </a:solidFill>
                </a:rPr>
                <a:t>:15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spc="-150" dirty="0">
                  <a:solidFill>
                    <a:schemeClr val="tx1"/>
                  </a:solidFill>
                </a:rPr>
                <a:t>エアロビクス </a:t>
              </a:r>
              <a:r>
                <a:rPr lang="ja-JP" altLang="en-US" sz="1000" spc="-150" dirty="0">
                  <a:solidFill>
                    <a:schemeClr val="tx1"/>
                  </a:solidFill>
                </a:rPr>
                <a:t>（中級）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71" name="テキスト ボックス 53">
            <a:extLst>
              <a:ext uri="{FF2B5EF4-FFF2-40B4-BE49-F238E27FC236}">
                <a16:creationId xmlns:a16="http://schemas.microsoft.com/office/drawing/2014/main" id="{53717F6B-6E52-4D71-BB80-777214B24D82}"/>
              </a:ext>
            </a:extLst>
          </p:cNvPr>
          <p:cNvSpPr txBox="1"/>
          <p:nvPr/>
        </p:nvSpPr>
        <p:spPr>
          <a:xfrm>
            <a:off x="4053417" y="8321479"/>
            <a:ext cx="3048949" cy="7366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00"/>
              </a:lnSpc>
            </a:pP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休館日：毎月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日の定期休館日 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 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(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その他不定期休館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6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日間の年間計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18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日程度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)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</p:txBody>
      </p:sp>
      <p:grpSp>
        <p:nvGrpSpPr>
          <p:cNvPr id="575" name="グループ化 574">
            <a:extLst>
              <a:ext uri="{FF2B5EF4-FFF2-40B4-BE49-F238E27FC236}">
                <a16:creationId xmlns:a16="http://schemas.microsoft.com/office/drawing/2014/main" id="{CFDDC4B0-E509-4153-92B5-4989C2F8C259}"/>
              </a:ext>
            </a:extLst>
          </p:cNvPr>
          <p:cNvGrpSpPr/>
          <p:nvPr/>
        </p:nvGrpSpPr>
        <p:grpSpPr>
          <a:xfrm>
            <a:off x="-3439732" y="1571221"/>
            <a:ext cx="1160241" cy="360691"/>
            <a:chOff x="1147644" y="1918266"/>
            <a:chExt cx="1059881" cy="346778"/>
          </a:xfrm>
        </p:grpSpPr>
        <p:sp>
          <p:nvSpPr>
            <p:cNvPr id="576" name="角丸四角形 239">
              <a:extLst>
                <a:ext uri="{FF2B5EF4-FFF2-40B4-BE49-F238E27FC236}">
                  <a16:creationId xmlns:a16="http://schemas.microsoft.com/office/drawing/2014/main" id="{9A459A14-7DB8-4EAB-9970-D52910EA1A09}"/>
                </a:ext>
              </a:extLst>
            </p:cNvPr>
            <p:cNvSpPr/>
            <p:nvPr/>
          </p:nvSpPr>
          <p:spPr>
            <a:xfrm>
              <a:off x="1261971" y="1940937"/>
              <a:ext cx="848639" cy="324107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577" name="角丸四角形 239">
              <a:extLst>
                <a:ext uri="{FF2B5EF4-FFF2-40B4-BE49-F238E27FC236}">
                  <a16:creationId xmlns:a16="http://schemas.microsoft.com/office/drawing/2014/main" id="{D0E7875E-3E2C-47E5-B58E-E5B5A189FE24}"/>
                </a:ext>
              </a:extLst>
            </p:cNvPr>
            <p:cNvSpPr/>
            <p:nvPr/>
          </p:nvSpPr>
          <p:spPr>
            <a:xfrm>
              <a:off x="1147644" y="1918266"/>
              <a:ext cx="1059881" cy="3447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アクアリズムダンス</a:t>
              </a:r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1" name="グループ化 580"/>
          <p:cNvGrpSpPr/>
          <p:nvPr/>
        </p:nvGrpSpPr>
        <p:grpSpPr>
          <a:xfrm>
            <a:off x="3774156" y="6195673"/>
            <a:ext cx="1256123" cy="448818"/>
            <a:chOff x="3724165" y="1874398"/>
            <a:chExt cx="1170552" cy="448818"/>
          </a:xfrm>
        </p:grpSpPr>
        <p:sp>
          <p:nvSpPr>
            <p:cNvPr id="582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874286" y="1874398"/>
              <a:ext cx="852058" cy="448818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83" name="角丸四角形 193">
              <a:extLst>
                <a:ext uri="{FF2B5EF4-FFF2-40B4-BE49-F238E27FC236}">
                  <a16:creationId xmlns:a16="http://schemas.microsoft.com/office/drawing/2014/main" id="{F6374F85-EEEC-4EA4-8EC0-BE7EE09FCA2C}"/>
                </a:ext>
              </a:extLst>
            </p:cNvPr>
            <p:cNvSpPr/>
            <p:nvPr/>
          </p:nvSpPr>
          <p:spPr>
            <a:xfrm>
              <a:off x="3724165" y="1938995"/>
              <a:ext cx="1170552" cy="31321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12:00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13:00</a:t>
              </a:r>
              <a:r>
                <a:rPr kumimoji="1" lang="ja-JP" altLang="en-US" sz="1100" dirty="0">
                  <a:solidFill>
                    <a:schemeClr val="tx1"/>
                  </a:solidFill>
                </a:rPr>
                <a:t>　　　　　</a:t>
              </a:r>
              <a:r>
                <a:rPr lang="ja-JP" altLang="en-US" sz="900" dirty="0">
                  <a:solidFill>
                    <a:schemeClr val="tx1"/>
                  </a:solidFill>
                </a:rPr>
                <a:t>スイムレッスン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4" name="グループ化 583">
            <a:extLst>
              <a:ext uri="{FF2B5EF4-FFF2-40B4-BE49-F238E27FC236}">
                <a16:creationId xmlns:a16="http://schemas.microsoft.com/office/drawing/2014/main" id="{A2295F07-4461-4ED0-8372-7FCF99D4720C}"/>
              </a:ext>
            </a:extLst>
          </p:cNvPr>
          <p:cNvGrpSpPr/>
          <p:nvPr/>
        </p:nvGrpSpPr>
        <p:grpSpPr>
          <a:xfrm>
            <a:off x="3868142" y="6664379"/>
            <a:ext cx="1025804" cy="535528"/>
            <a:chOff x="3819109" y="2334099"/>
            <a:chExt cx="958414" cy="492290"/>
          </a:xfrm>
        </p:grpSpPr>
        <p:sp>
          <p:nvSpPr>
            <p:cNvPr id="585" name="角丸四角形 311">
              <a:extLst>
                <a:ext uri="{FF2B5EF4-FFF2-40B4-BE49-F238E27FC236}">
                  <a16:creationId xmlns:a16="http://schemas.microsoft.com/office/drawing/2014/main" id="{A28B5F71-5CA3-4D7D-848B-B0DE568C90BB}"/>
                </a:ext>
              </a:extLst>
            </p:cNvPr>
            <p:cNvSpPr/>
            <p:nvPr/>
          </p:nvSpPr>
          <p:spPr>
            <a:xfrm>
              <a:off x="3875156" y="2334099"/>
              <a:ext cx="851187" cy="49229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586" name="角丸四角形 312">
              <a:extLst>
                <a:ext uri="{FF2B5EF4-FFF2-40B4-BE49-F238E27FC236}">
                  <a16:creationId xmlns:a16="http://schemas.microsoft.com/office/drawing/2014/main" id="{5AB4C1C0-6C6C-4F6C-87D6-E2803EEF810C}"/>
                </a:ext>
              </a:extLst>
            </p:cNvPr>
            <p:cNvSpPr/>
            <p:nvPr/>
          </p:nvSpPr>
          <p:spPr>
            <a:xfrm>
              <a:off x="3819109" y="2429106"/>
              <a:ext cx="958414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15:00〜16</a:t>
              </a:r>
              <a:r>
                <a:rPr lang="en-US" altLang="ja-JP" sz="900" dirty="0">
                  <a:solidFill>
                    <a:schemeClr val="tx1"/>
                  </a:solidFill>
                </a:rPr>
                <a:t>:00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</a:rPr>
                <a:t>代謝アップヨガ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588" name="テキスト ボックス 53">
            <a:extLst>
              <a:ext uri="{FF2B5EF4-FFF2-40B4-BE49-F238E27FC236}">
                <a16:creationId xmlns:a16="http://schemas.microsoft.com/office/drawing/2014/main" id="{C1A2B8A7-55A3-4242-95F4-BF843BF6BD5C}"/>
              </a:ext>
            </a:extLst>
          </p:cNvPr>
          <p:cNvSpPr txBox="1"/>
          <p:nvPr/>
        </p:nvSpPr>
        <p:spPr>
          <a:xfrm>
            <a:off x="51259" y="14401101"/>
            <a:ext cx="6407636" cy="13599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100"/>
              </a:lnSpc>
            </a:pPr>
            <a:r>
              <a:rPr kumimoji="1"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アラマンダ・スパ青山クラブ　</a:t>
            </a:r>
            <a:endParaRPr lang="en-US" altLang="ja-JP" sz="700" b="1" dirty="0">
              <a:solidFill>
                <a:srgbClr val="FF0000"/>
              </a:solidFill>
            </a:endParaRPr>
          </a:p>
          <a:p>
            <a:pPr>
              <a:lnSpc>
                <a:spcPts val="1100"/>
              </a:lnSpc>
            </a:pPr>
            <a:r>
              <a:rPr lang="en-US" altLang="ja-JP" sz="1000" b="1" dirty="0">
                <a:solidFill>
                  <a:srgbClr val="FF0000"/>
                </a:solidFill>
              </a:rPr>
              <a:t>1</a:t>
            </a:r>
            <a:r>
              <a:rPr lang="ja-JP" altLang="en-US" sz="1000" b="1" dirty="0">
                <a:solidFill>
                  <a:srgbClr val="FF0000"/>
                </a:solidFill>
              </a:rPr>
              <a:t>月より間営業時間を変更いたします。</a:t>
            </a:r>
            <a:endParaRPr kumimoji="1" lang="en-US" altLang="ja-JP" sz="1000" u="sng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5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　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■平日　　   </a:t>
            </a:r>
            <a:r>
              <a:rPr kumimoji="1"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8:00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～ </a:t>
            </a:r>
            <a:r>
              <a:rPr kumimoji="1"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22:00</a:t>
            </a:r>
          </a:p>
          <a:p>
            <a:pPr>
              <a:lnSpc>
                <a:spcPts val="1100"/>
              </a:lnSpc>
            </a:pP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■土日祝  　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9:00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～ </a:t>
            </a:r>
            <a:r>
              <a:rPr kumimoji="1"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21:00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※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最終入場は閉館時間の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60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分前となります。 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</p:txBody>
      </p:sp>
      <p:grpSp>
        <p:nvGrpSpPr>
          <p:cNvPr id="317" name="グループ化 316">
            <a:extLst>
              <a:ext uri="{FF2B5EF4-FFF2-40B4-BE49-F238E27FC236}">
                <a16:creationId xmlns:a16="http://schemas.microsoft.com/office/drawing/2014/main" id="{D3B01C79-116E-412B-9171-43F9ABC5D406}"/>
              </a:ext>
            </a:extLst>
          </p:cNvPr>
          <p:cNvGrpSpPr/>
          <p:nvPr/>
        </p:nvGrpSpPr>
        <p:grpSpPr>
          <a:xfrm>
            <a:off x="-3200245" y="2525577"/>
            <a:ext cx="1160241" cy="360691"/>
            <a:chOff x="1147644" y="1918266"/>
            <a:chExt cx="1059881" cy="346778"/>
          </a:xfrm>
        </p:grpSpPr>
        <p:sp>
          <p:nvSpPr>
            <p:cNvPr id="318" name="角丸四角形 239">
              <a:extLst>
                <a:ext uri="{FF2B5EF4-FFF2-40B4-BE49-F238E27FC236}">
                  <a16:creationId xmlns:a16="http://schemas.microsoft.com/office/drawing/2014/main" id="{6F150104-4325-4C83-B55E-5396A818361A}"/>
                </a:ext>
              </a:extLst>
            </p:cNvPr>
            <p:cNvSpPr/>
            <p:nvPr/>
          </p:nvSpPr>
          <p:spPr>
            <a:xfrm>
              <a:off x="1261971" y="1940937"/>
              <a:ext cx="848639" cy="324107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319" name="角丸四角形 239">
              <a:extLst>
                <a:ext uri="{FF2B5EF4-FFF2-40B4-BE49-F238E27FC236}">
                  <a16:creationId xmlns:a16="http://schemas.microsoft.com/office/drawing/2014/main" id="{A43AE8C5-C8BA-4A9F-9634-FFE15CD0E8DB}"/>
                </a:ext>
              </a:extLst>
            </p:cNvPr>
            <p:cNvSpPr/>
            <p:nvPr/>
          </p:nvSpPr>
          <p:spPr>
            <a:xfrm>
              <a:off x="1147644" y="1918266"/>
              <a:ext cx="1059881" cy="3447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700" dirty="0">
                  <a:solidFill>
                    <a:srgbClr val="FF0000"/>
                  </a:solidFill>
                </a:rPr>
                <a:t>11:30〜12:15</a:t>
              </a:r>
            </a:p>
            <a:p>
              <a:pPr algn="ctr"/>
              <a:r>
                <a:rPr lang="ja-JP" altLang="en-US" sz="700" dirty="0">
                  <a:solidFill>
                    <a:srgbClr val="FF0000"/>
                  </a:solidFill>
                </a:rPr>
                <a:t>アクアリズムダンス</a:t>
              </a:r>
              <a:endParaRPr lang="en-US" altLang="ja-JP" sz="700" dirty="0">
                <a:solidFill>
                  <a:srgbClr val="FF0000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rgbClr val="FF0000"/>
                  </a:solidFill>
                </a:rPr>
                <a:t>（有料）</a:t>
              </a:r>
              <a:endParaRPr kumimoji="1" lang="ja-JP" altLang="en-US" sz="5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75" name="テキスト ボックス 53">
            <a:extLst>
              <a:ext uri="{FF2B5EF4-FFF2-40B4-BE49-F238E27FC236}">
                <a16:creationId xmlns:a16="http://schemas.microsoft.com/office/drawing/2014/main" id="{53717F6B-6E52-4D71-BB80-777214B24D82}"/>
              </a:ext>
            </a:extLst>
          </p:cNvPr>
          <p:cNvSpPr txBox="1"/>
          <p:nvPr/>
        </p:nvSpPr>
        <p:spPr>
          <a:xfrm>
            <a:off x="-5984433" y="7057729"/>
            <a:ext cx="3368403" cy="13599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100"/>
              </a:lnSpc>
            </a:pPr>
            <a:r>
              <a:rPr kumimoji="1"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アラマンダ・スパ青山クラブ　</a:t>
            </a:r>
            <a:endParaRPr kumimoji="1" lang="en-US" altLang="ja-JP" sz="1000" u="sng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5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　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営業時間：月・木     　  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7:00~22:00</a:t>
            </a:r>
          </a:p>
          <a:p>
            <a:pPr>
              <a:lnSpc>
                <a:spcPts val="1100"/>
              </a:lnSpc>
            </a:pP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　           火・水・金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・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8:00~21:00</a:t>
            </a:r>
          </a:p>
          <a:p>
            <a:pPr>
              <a:lnSpc>
                <a:spcPts val="1100"/>
              </a:lnSpc>
            </a:pP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                       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(8:00~9:00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はジムエリアのみ利用可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)</a:t>
            </a:r>
          </a:p>
          <a:p>
            <a:pPr>
              <a:lnSpc>
                <a:spcPts val="1100"/>
              </a:lnSpc>
            </a:pP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      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土・日　       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9:00~21:00</a:t>
            </a:r>
          </a:p>
          <a:p>
            <a:pPr>
              <a:lnSpc>
                <a:spcPts val="1100"/>
              </a:lnSpc>
            </a:pP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※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最終入館 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20:30 / 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ジム、プールエリアは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20:30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クローズ</a:t>
            </a:r>
            <a:endParaRPr kumimoji="1"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500"/>
              </a:lnSpc>
            </a:pP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休館日：毎月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日の定期休館日 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 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     (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その他不定期休館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6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日間の年間計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18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日程度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)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</p:txBody>
      </p:sp>
      <p:sp>
        <p:nvSpPr>
          <p:cNvPr id="272" name="テキスト ボックス 53">
            <a:extLst>
              <a:ext uri="{FF2B5EF4-FFF2-40B4-BE49-F238E27FC236}">
                <a16:creationId xmlns:a16="http://schemas.microsoft.com/office/drawing/2014/main" id="{C1A2B8A7-55A3-4242-95F4-BF843BF6BD5C}"/>
              </a:ext>
            </a:extLst>
          </p:cNvPr>
          <p:cNvSpPr txBox="1"/>
          <p:nvPr/>
        </p:nvSpPr>
        <p:spPr>
          <a:xfrm>
            <a:off x="107904" y="8124722"/>
            <a:ext cx="6407636" cy="13599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100"/>
              </a:lnSpc>
            </a:pPr>
            <a:r>
              <a:rPr kumimoji="1"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アラマンダ・スパ青山クラブ　</a:t>
            </a:r>
            <a:endParaRPr lang="en-US" altLang="ja-JP" sz="800" b="1" dirty="0">
              <a:solidFill>
                <a:srgbClr val="FF0000"/>
              </a:solidFill>
            </a:endParaRPr>
          </a:p>
          <a:p>
            <a:pPr>
              <a:lnSpc>
                <a:spcPts val="1100"/>
              </a:lnSpc>
            </a:pPr>
            <a:r>
              <a:rPr lang="ja-JP" altLang="en-US" sz="800" b="1" dirty="0"/>
              <a:t>営業時間</a:t>
            </a:r>
            <a:endParaRPr kumimoji="1" lang="en-US" altLang="ja-JP" sz="800" u="sng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500"/>
              </a:lnSpc>
            </a:pP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　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■平日　　   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6:30 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～ 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22:00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（ジム、プ－ル　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まで）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  <a:p>
            <a:pPr>
              <a:lnSpc>
                <a:spcPts val="1100"/>
              </a:lnSpc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■土日祝  　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9:00 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～ 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21:00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（ジム、プ－ル　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20:30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まで）</a:t>
            </a:r>
          </a:p>
          <a:p>
            <a:pPr>
              <a:lnSpc>
                <a:spcPts val="1100"/>
              </a:lnSpc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　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※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最終入場は閉館時間の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60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分前となります。 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ngsana New" panose="02020603050405020304" pitchFamily="18" charset="-34"/>
              </a:rPr>
              <a:t>　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Angsana New" panose="02020603050405020304" pitchFamily="18" charset="-34"/>
            </a:endParaRPr>
          </a:p>
        </p:txBody>
      </p:sp>
      <p:grpSp>
        <p:nvGrpSpPr>
          <p:cNvPr id="273" name="グループ化 272">
            <a:extLst>
              <a:ext uri="{FF2B5EF4-FFF2-40B4-BE49-F238E27FC236}">
                <a16:creationId xmlns:a16="http://schemas.microsoft.com/office/drawing/2014/main" id="{B6E47E82-9AB3-4D74-BA28-A757522A7131}"/>
              </a:ext>
            </a:extLst>
          </p:cNvPr>
          <p:cNvGrpSpPr/>
          <p:nvPr/>
        </p:nvGrpSpPr>
        <p:grpSpPr>
          <a:xfrm>
            <a:off x="5704508" y="4954979"/>
            <a:ext cx="1135478" cy="281286"/>
            <a:chOff x="5697611" y="5326121"/>
            <a:chExt cx="1135478" cy="281286"/>
          </a:xfrm>
        </p:grpSpPr>
        <p:sp>
          <p:nvSpPr>
            <p:cNvPr id="274" name="角丸四角形 194">
              <a:extLst>
                <a:ext uri="{FF2B5EF4-FFF2-40B4-BE49-F238E27FC236}">
                  <a16:creationId xmlns:a16="http://schemas.microsoft.com/office/drawing/2014/main" id="{CF8CE0DE-52DA-4072-901F-F3E6DDD18464}"/>
                </a:ext>
              </a:extLst>
            </p:cNvPr>
            <p:cNvSpPr/>
            <p:nvPr/>
          </p:nvSpPr>
          <p:spPr>
            <a:xfrm>
              <a:off x="5806829" y="5335322"/>
              <a:ext cx="906519" cy="26937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  <p:sp>
          <p:nvSpPr>
            <p:cNvPr id="275" name="角丸四角形 193">
              <a:extLst>
                <a:ext uri="{FF2B5EF4-FFF2-40B4-BE49-F238E27FC236}">
                  <a16:creationId xmlns:a16="http://schemas.microsoft.com/office/drawing/2014/main" id="{E7AAA9A7-7836-44D5-BAC0-30E7767FF54A}"/>
                </a:ext>
              </a:extLst>
            </p:cNvPr>
            <p:cNvSpPr/>
            <p:nvPr/>
          </p:nvSpPr>
          <p:spPr>
            <a:xfrm>
              <a:off x="5697611" y="5326121"/>
              <a:ext cx="1135478" cy="28128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700" dirty="0">
                  <a:solidFill>
                    <a:schemeClr val="tx1"/>
                  </a:solidFill>
                </a:rPr>
                <a:t>:40</a:t>
              </a:r>
            </a:p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ピルビックエクサイズ 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6" name="グループ化 275">
            <a:extLst>
              <a:ext uri="{FF2B5EF4-FFF2-40B4-BE49-F238E27FC236}">
                <a16:creationId xmlns:a16="http://schemas.microsoft.com/office/drawing/2014/main" id="{5EB6E5D1-22B0-4051-ACF9-9F88C56DD527}"/>
              </a:ext>
            </a:extLst>
          </p:cNvPr>
          <p:cNvGrpSpPr/>
          <p:nvPr/>
        </p:nvGrpSpPr>
        <p:grpSpPr>
          <a:xfrm>
            <a:off x="5704155" y="6211965"/>
            <a:ext cx="1172008" cy="233879"/>
            <a:chOff x="5529548" y="1870426"/>
            <a:chExt cx="1073779" cy="229516"/>
          </a:xfrm>
        </p:grpSpPr>
        <p:sp>
          <p:nvSpPr>
            <p:cNvPr id="277" name="角丸四角形 511">
              <a:extLst>
                <a:ext uri="{FF2B5EF4-FFF2-40B4-BE49-F238E27FC236}">
                  <a16:creationId xmlns:a16="http://schemas.microsoft.com/office/drawing/2014/main" id="{D8F31379-6FFE-4578-BF83-AC00C9A7C5F7}"/>
                </a:ext>
              </a:extLst>
            </p:cNvPr>
            <p:cNvSpPr/>
            <p:nvPr/>
          </p:nvSpPr>
          <p:spPr>
            <a:xfrm>
              <a:off x="5622439" y="1870426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8" name="角丸四角形 512">
              <a:extLst>
                <a:ext uri="{FF2B5EF4-FFF2-40B4-BE49-F238E27FC236}">
                  <a16:creationId xmlns:a16="http://schemas.microsoft.com/office/drawing/2014/main" id="{B161EF1B-F046-4101-9A47-7994CC3884A6}"/>
                </a:ext>
              </a:extLst>
            </p:cNvPr>
            <p:cNvSpPr/>
            <p:nvPr/>
          </p:nvSpPr>
          <p:spPr>
            <a:xfrm>
              <a:off x="5529548" y="1901042"/>
              <a:ext cx="1073779" cy="1573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11:00〜11</a:t>
              </a:r>
              <a:r>
                <a:rPr lang="en-US" altLang="ja-JP" sz="800" dirty="0">
                  <a:solidFill>
                    <a:schemeClr val="tx1"/>
                  </a:solidFill>
                </a:rPr>
                <a:t>:40</a:t>
              </a:r>
              <a:endParaRPr kumimoji="1" lang="en-US" altLang="ja-JP" sz="8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アクアビクス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sp>
        <p:nvSpPr>
          <p:cNvPr id="279" name="角丸四角形 70">
            <a:extLst>
              <a:ext uri="{FF2B5EF4-FFF2-40B4-BE49-F238E27FC236}">
                <a16:creationId xmlns:a16="http://schemas.microsoft.com/office/drawing/2014/main" id="{26C7BA35-C4B3-40CC-A6C0-20ACC3CC480B}"/>
              </a:ext>
            </a:extLst>
          </p:cNvPr>
          <p:cNvSpPr/>
          <p:nvPr/>
        </p:nvSpPr>
        <p:spPr>
          <a:xfrm>
            <a:off x="148150" y="434390"/>
            <a:ext cx="1339159" cy="63053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ja-JP" sz="9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b="1" dirty="0">
                <a:solidFill>
                  <a:srgbClr val="FF0000"/>
                </a:solidFill>
              </a:rPr>
              <a:t>訂正版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4620" y="2529612"/>
            <a:ext cx="1158078" cy="1054658"/>
            <a:chOff x="24620" y="2529612"/>
            <a:chExt cx="1158078" cy="1054658"/>
          </a:xfrm>
        </p:grpSpPr>
        <p:grpSp>
          <p:nvGrpSpPr>
            <p:cNvPr id="280" name="グループ化 279"/>
            <p:cNvGrpSpPr/>
            <p:nvPr/>
          </p:nvGrpSpPr>
          <p:grpSpPr>
            <a:xfrm>
              <a:off x="24620" y="3000245"/>
              <a:ext cx="1141878" cy="584025"/>
              <a:chOff x="25549" y="2846974"/>
              <a:chExt cx="1141878" cy="584025"/>
            </a:xfrm>
          </p:grpSpPr>
          <p:sp>
            <p:nvSpPr>
              <p:cNvPr id="281" name="角丸四角形 280"/>
              <p:cNvSpPr/>
              <p:nvPr/>
            </p:nvSpPr>
            <p:spPr>
              <a:xfrm>
                <a:off x="153650" y="2929932"/>
                <a:ext cx="915686" cy="451089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2" name="角丸四角形 281"/>
              <p:cNvSpPr/>
              <p:nvPr/>
            </p:nvSpPr>
            <p:spPr>
              <a:xfrm>
                <a:off x="25549" y="2846974"/>
                <a:ext cx="1141878" cy="5840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11:30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12:30</a:t>
                </a:r>
              </a:p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べ－シックヨガ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3" name="グループ化 282"/>
            <p:cNvGrpSpPr/>
            <p:nvPr/>
          </p:nvGrpSpPr>
          <p:grpSpPr>
            <a:xfrm>
              <a:off x="51259" y="2529612"/>
              <a:ext cx="1131439" cy="528933"/>
              <a:chOff x="63351" y="3391319"/>
              <a:chExt cx="1131439" cy="528933"/>
            </a:xfrm>
          </p:grpSpPr>
          <p:sp>
            <p:nvSpPr>
              <p:cNvPr id="284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155424" y="3391319"/>
                <a:ext cx="913658" cy="528933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5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63351" y="3396847"/>
                <a:ext cx="1131439" cy="50816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10:30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11:15</a:t>
                </a:r>
              </a:p>
              <a:p>
                <a:pPr algn="ctr"/>
                <a:r>
                  <a:rPr lang="ja-JP" altLang="en-US" sz="700" dirty="0">
                    <a:solidFill>
                      <a:schemeClr val="tx1"/>
                    </a:solidFill>
                  </a:rPr>
                  <a:t>ポ－ル＆リラックス</a:t>
                </a:r>
                <a:endParaRPr lang="en-US" altLang="ja-JP" sz="7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6" name="グループ化 285"/>
          <p:cNvGrpSpPr/>
          <p:nvPr/>
        </p:nvGrpSpPr>
        <p:grpSpPr>
          <a:xfrm>
            <a:off x="37939" y="3736152"/>
            <a:ext cx="1158078" cy="1054658"/>
            <a:chOff x="24620" y="2529612"/>
            <a:chExt cx="1158078" cy="1054658"/>
          </a:xfrm>
        </p:grpSpPr>
        <p:grpSp>
          <p:nvGrpSpPr>
            <p:cNvPr id="287" name="グループ化 286"/>
            <p:cNvGrpSpPr/>
            <p:nvPr/>
          </p:nvGrpSpPr>
          <p:grpSpPr>
            <a:xfrm>
              <a:off x="24620" y="3000245"/>
              <a:ext cx="1141878" cy="584025"/>
              <a:chOff x="25549" y="2846974"/>
              <a:chExt cx="1141878" cy="584025"/>
            </a:xfrm>
          </p:grpSpPr>
          <p:sp>
            <p:nvSpPr>
              <p:cNvPr id="292" name="角丸四角形 291"/>
              <p:cNvSpPr/>
              <p:nvPr/>
            </p:nvSpPr>
            <p:spPr>
              <a:xfrm>
                <a:off x="141618" y="2929932"/>
                <a:ext cx="915686" cy="451089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3" name="角丸四角形 292"/>
              <p:cNvSpPr/>
              <p:nvPr/>
            </p:nvSpPr>
            <p:spPr>
              <a:xfrm>
                <a:off x="25549" y="2846974"/>
                <a:ext cx="1141878" cy="5840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11:30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12:30</a:t>
                </a:r>
              </a:p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べ－シックヨガ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8" name="グループ化 287"/>
            <p:cNvGrpSpPr/>
            <p:nvPr/>
          </p:nvGrpSpPr>
          <p:grpSpPr>
            <a:xfrm>
              <a:off x="51259" y="2529612"/>
              <a:ext cx="1131439" cy="528933"/>
              <a:chOff x="63351" y="3391319"/>
              <a:chExt cx="1131439" cy="528933"/>
            </a:xfrm>
          </p:grpSpPr>
          <p:sp>
            <p:nvSpPr>
              <p:cNvPr id="289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155424" y="3391319"/>
                <a:ext cx="913658" cy="528933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0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63351" y="3396847"/>
                <a:ext cx="1131439" cy="50816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10:30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11:15</a:t>
                </a:r>
              </a:p>
              <a:p>
                <a:pPr algn="ctr"/>
                <a:r>
                  <a:rPr lang="ja-JP" altLang="en-US" sz="700" dirty="0">
                    <a:solidFill>
                      <a:schemeClr val="tx1"/>
                    </a:solidFill>
                  </a:rPr>
                  <a:t>ポール＆リラックス</a:t>
                </a:r>
                <a:endParaRPr kumimoji="1" lang="ja-JP" altLang="en-US" sz="7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94" name="グループ化 293"/>
          <p:cNvGrpSpPr/>
          <p:nvPr/>
        </p:nvGrpSpPr>
        <p:grpSpPr>
          <a:xfrm>
            <a:off x="-5183046" y="5297211"/>
            <a:ext cx="1158078" cy="1054658"/>
            <a:chOff x="24620" y="2529612"/>
            <a:chExt cx="1158078" cy="1054658"/>
          </a:xfrm>
        </p:grpSpPr>
        <p:grpSp>
          <p:nvGrpSpPr>
            <p:cNvPr id="296" name="グループ化 295"/>
            <p:cNvGrpSpPr/>
            <p:nvPr/>
          </p:nvGrpSpPr>
          <p:grpSpPr>
            <a:xfrm>
              <a:off x="24620" y="3000245"/>
              <a:ext cx="1141878" cy="584025"/>
              <a:chOff x="25549" y="2846974"/>
              <a:chExt cx="1141878" cy="584025"/>
            </a:xfrm>
          </p:grpSpPr>
          <p:sp>
            <p:nvSpPr>
              <p:cNvPr id="301" name="角丸四角形 300"/>
              <p:cNvSpPr/>
              <p:nvPr/>
            </p:nvSpPr>
            <p:spPr>
              <a:xfrm>
                <a:off x="153650" y="2929932"/>
                <a:ext cx="915686" cy="451089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2" name="角丸四角形 301"/>
              <p:cNvSpPr/>
              <p:nvPr/>
            </p:nvSpPr>
            <p:spPr>
              <a:xfrm>
                <a:off x="25549" y="2846974"/>
                <a:ext cx="1141878" cy="5840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11:30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12:30</a:t>
                </a:r>
              </a:p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べ－シックヨガ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7" name="グループ化 296"/>
            <p:cNvGrpSpPr/>
            <p:nvPr/>
          </p:nvGrpSpPr>
          <p:grpSpPr>
            <a:xfrm>
              <a:off x="51259" y="2529612"/>
              <a:ext cx="1131439" cy="528933"/>
              <a:chOff x="63351" y="3391319"/>
              <a:chExt cx="1131439" cy="528933"/>
            </a:xfrm>
          </p:grpSpPr>
          <p:sp>
            <p:nvSpPr>
              <p:cNvPr id="298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155424" y="3391319"/>
                <a:ext cx="913658" cy="528933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0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63351" y="3396847"/>
                <a:ext cx="1131439" cy="50816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10:30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11:15</a:t>
                </a:r>
              </a:p>
              <a:p>
                <a:pPr algn="ctr"/>
                <a:r>
                  <a:rPr lang="ja-JP" altLang="en-US" sz="700" dirty="0">
                    <a:solidFill>
                      <a:schemeClr val="tx1"/>
                    </a:solidFill>
                  </a:rPr>
                  <a:t>ポール＆リラックス</a:t>
                </a:r>
                <a:endParaRPr lang="en-US" altLang="ja-JP" sz="7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03" name="グループ化 302"/>
          <p:cNvGrpSpPr/>
          <p:nvPr/>
        </p:nvGrpSpPr>
        <p:grpSpPr>
          <a:xfrm>
            <a:off x="24620" y="6212945"/>
            <a:ext cx="1158078" cy="1054658"/>
            <a:chOff x="24620" y="2529612"/>
            <a:chExt cx="1158078" cy="1054658"/>
          </a:xfrm>
        </p:grpSpPr>
        <p:grpSp>
          <p:nvGrpSpPr>
            <p:cNvPr id="304" name="グループ化 303"/>
            <p:cNvGrpSpPr/>
            <p:nvPr/>
          </p:nvGrpSpPr>
          <p:grpSpPr>
            <a:xfrm>
              <a:off x="24620" y="3000245"/>
              <a:ext cx="1141878" cy="584025"/>
              <a:chOff x="25549" y="2846974"/>
              <a:chExt cx="1141878" cy="584025"/>
            </a:xfrm>
          </p:grpSpPr>
          <p:sp>
            <p:nvSpPr>
              <p:cNvPr id="308" name="角丸四角形 307"/>
              <p:cNvSpPr/>
              <p:nvPr/>
            </p:nvSpPr>
            <p:spPr>
              <a:xfrm>
                <a:off x="153650" y="2917900"/>
                <a:ext cx="915686" cy="451089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" name="角丸四角形 308"/>
              <p:cNvSpPr/>
              <p:nvPr/>
            </p:nvSpPr>
            <p:spPr>
              <a:xfrm>
                <a:off x="25549" y="2846974"/>
                <a:ext cx="1141878" cy="5840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11:30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12:30</a:t>
                </a:r>
              </a:p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べ－シックヨガ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05" name="グループ化 304"/>
            <p:cNvGrpSpPr/>
            <p:nvPr/>
          </p:nvGrpSpPr>
          <p:grpSpPr>
            <a:xfrm>
              <a:off x="51259" y="2529612"/>
              <a:ext cx="1131439" cy="528933"/>
              <a:chOff x="63351" y="3391319"/>
              <a:chExt cx="1131439" cy="528933"/>
            </a:xfrm>
          </p:grpSpPr>
          <p:sp>
            <p:nvSpPr>
              <p:cNvPr id="306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155424" y="3391319"/>
                <a:ext cx="913658" cy="528933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7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63351" y="3396847"/>
                <a:ext cx="1131439" cy="50816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10:30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11:15</a:t>
                </a:r>
              </a:p>
              <a:p>
                <a:pPr algn="ctr"/>
                <a:r>
                  <a:rPr lang="ja-JP" altLang="en-US" sz="700" dirty="0">
                    <a:solidFill>
                      <a:schemeClr val="tx1"/>
                    </a:solidFill>
                  </a:rPr>
                  <a:t>ポール＆リラックス）</a:t>
                </a:r>
                <a:endParaRPr kumimoji="1" lang="ja-JP" altLang="en-US" sz="7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10" name="グループ化 309"/>
          <p:cNvGrpSpPr/>
          <p:nvPr/>
        </p:nvGrpSpPr>
        <p:grpSpPr>
          <a:xfrm>
            <a:off x="37341" y="7412897"/>
            <a:ext cx="1158078" cy="1049130"/>
            <a:chOff x="24620" y="2535140"/>
            <a:chExt cx="1158078" cy="1049130"/>
          </a:xfrm>
        </p:grpSpPr>
        <p:grpSp>
          <p:nvGrpSpPr>
            <p:cNvPr id="314" name="グループ化 313"/>
            <p:cNvGrpSpPr/>
            <p:nvPr/>
          </p:nvGrpSpPr>
          <p:grpSpPr>
            <a:xfrm>
              <a:off x="24620" y="3000245"/>
              <a:ext cx="1141878" cy="584025"/>
              <a:chOff x="25549" y="2846974"/>
              <a:chExt cx="1141878" cy="584025"/>
            </a:xfrm>
          </p:grpSpPr>
          <p:sp>
            <p:nvSpPr>
              <p:cNvPr id="321" name="角丸四角形 320"/>
              <p:cNvSpPr/>
              <p:nvPr/>
            </p:nvSpPr>
            <p:spPr>
              <a:xfrm>
                <a:off x="153650" y="2929932"/>
                <a:ext cx="915686" cy="451089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2" name="角丸四角形 321"/>
              <p:cNvSpPr/>
              <p:nvPr/>
            </p:nvSpPr>
            <p:spPr>
              <a:xfrm>
                <a:off x="25549" y="2846974"/>
                <a:ext cx="1141878" cy="5840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11:30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12:30</a:t>
                </a:r>
              </a:p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べ－シックヨガ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15" name="グループ化 314"/>
            <p:cNvGrpSpPr/>
            <p:nvPr/>
          </p:nvGrpSpPr>
          <p:grpSpPr>
            <a:xfrm>
              <a:off x="51259" y="2535140"/>
              <a:ext cx="1131439" cy="535437"/>
              <a:chOff x="63351" y="3396847"/>
              <a:chExt cx="1131439" cy="535437"/>
            </a:xfrm>
          </p:grpSpPr>
          <p:sp>
            <p:nvSpPr>
              <p:cNvPr id="316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155424" y="3403351"/>
                <a:ext cx="913658" cy="528933"/>
              </a:xfrm>
              <a:prstGeom prst="roundRect">
                <a:avLst/>
              </a:prstGeom>
              <a:solidFill>
                <a:srgbClr val="FCA6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0" name="角丸四角形 133">
                <a:extLst>
                  <a:ext uri="{FF2B5EF4-FFF2-40B4-BE49-F238E27FC236}">
                    <a16:creationId xmlns:a16="http://schemas.microsoft.com/office/drawing/2014/main" id="{D64EBC60-9C48-4A3C-BE89-E2D2500D7B6E}"/>
                  </a:ext>
                </a:extLst>
              </p:cNvPr>
              <p:cNvSpPr/>
              <p:nvPr/>
            </p:nvSpPr>
            <p:spPr>
              <a:xfrm>
                <a:off x="63351" y="3396847"/>
                <a:ext cx="1131439" cy="50816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900" dirty="0">
                    <a:solidFill>
                      <a:schemeClr val="tx1"/>
                    </a:solidFill>
                  </a:rPr>
                  <a:t>10:30</a:t>
                </a:r>
                <a:r>
                  <a:rPr lang="ja-JP" altLang="en-US" sz="900" dirty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900" dirty="0">
                    <a:solidFill>
                      <a:schemeClr val="tx1"/>
                    </a:solidFill>
                  </a:rPr>
                  <a:t>11:15</a:t>
                </a:r>
              </a:p>
              <a:p>
                <a:pPr algn="ctr"/>
                <a:r>
                  <a:rPr lang="ja-JP" altLang="en-US" sz="700" dirty="0">
                    <a:solidFill>
                      <a:schemeClr val="tx1"/>
                    </a:solidFill>
                  </a:rPr>
                  <a:t>ポール＆リラックス</a:t>
                </a:r>
                <a:endParaRPr lang="en-US" altLang="ja-JP" sz="7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3" name="グループ化 322"/>
          <p:cNvGrpSpPr/>
          <p:nvPr/>
        </p:nvGrpSpPr>
        <p:grpSpPr>
          <a:xfrm>
            <a:off x="3870922" y="3012818"/>
            <a:ext cx="1025804" cy="513451"/>
            <a:chOff x="3818540" y="2334099"/>
            <a:chExt cx="958414" cy="492290"/>
          </a:xfrm>
        </p:grpSpPr>
        <p:sp>
          <p:nvSpPr>
            <p:cNvPr id="324" name="角丸四角形 323"/>
            <p:cNvSpPr/>
            <p:nvPr/>
          </p:nvSpPr>
          <p:spPr>
            <a:xfrm>
              <a:off x="3875156" y="2334099"/>
              <a:ext cx="851187" cy="49229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25" name="角丸四角形 324"/>
            <p:cNvSpPr/>
            <p:nvPr/>
          </p:nvSpPr>
          <p:spPr>
            <a:xfrm>
              <a:off x="3818540" y="2452496"/>
              <a:ext cx="958414" cy="25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15:00〜16</a:t>
              </a:r>
              <a:r>
                <a:rPr lang="en-US" altLang="ja-JP" sz="900" dirty="0">
                  <a:solidFill>
                    <a:schemeClr val="tx1"/>
                  </a:solidFill>
                </a:rPr>
                <a:t>:00</a:t>
              </a:r>
              <a:endParaRPr kumimoji="1"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</a:rPr>
                <a:t>はじめてのヨガ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6" name="グループ化 325">
            <a:extLst>
              <a:ext uri="{FF2B5EF4-FFF2-40B4-BE49-F238E27FC236}">
                <a16:creationId xmlns:a16="http://schemas.microsoft.com/office/drawing/2014/main" id="{7B710598-CFFD-4F68-A898-4766E6FE1EE7}"/>
              </a:ext>
            </a:extLst>
          </p:cNvPr>
          <p:cNvGrpSpPr/>
          <p:nvPr/>
        </p:nvGrpSpPr>
        <p:grpSpPr>
          <a:xfrm>
            <a:off x="5699866" y="3996607"/>
            <a:ext cx="1111751" cy="207875"/>
            <a:chOff x="5514020" y="2105352"/>
            <a:chExt cx="1018572" cy="229516"/>
          </a:xfrm>
        </p:grpSpPr>
        <p:sp>
          <p:nvSpPr>
            <p:cNvPr id="331" name="角丸四角形 242">
              <a:extLst>
                <a:ext uri="{FF2B5EF4-FFF2-40B4-BE49-F238E27FC236}">
                  <a16:creationId xmlns:a16="http://schemas.microsoft.com/office/drawing/2014/main" id="{C8E3B203-0159-4673-B84B-0A6240C58382}"/>
                </a:ext>
              </a:extLst>
            </p:cNvPr>
            <p:cNvSpPr/>
            <p:nvPr/>
          </p:nvSpPr>
          <p:spPr>
            <a:xfrm>
              <a:off x="5619251" y="2105352"/>
              <a:ext cx="838685" cy="22951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32" name="角丸四角形 244">
              <a:extLst>
                <a:ext uri="{FF2B5EF4-FFF2-40B4-BE49-F238E27FC236}">
                  <a16:creationId xmlns:a16="http://schemas.microsoft.com/office/drawing/2014/main" id="{629AD7A8-137C-4AB5-9D3E-D40A9FE44D53}"/>
                </a:ext>
              </a:extLst>
            </p:cNvPr>
            <p:cNvSpPr/>
            <p:nvPr/>
          </p:nvSpPr>
          <p:spPr>
            <a:xfrm>
              <a:off x="5514020" y="2157926"/>
              <a:ext cx="1018572" cy="15135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13:20〜14</a:t>
              </a:r>
              <a:r>
                <a:rPr lang="en-US" altLang="ja-JP" sz="800" dirty="0">
                  <a:solidFill>
                    <a:schemeClr val="tx1"/>
                  </a:solidFill>
                </a:rPr>
                <a:t>:0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シャイニーダンス</a:t>
              </a:r>
              <a:r>
                <a:rPr lang="en-US" altLang="ja-JP" sz="300" dirty="0">
                  <a:solidFill>
                    <a:schemeClr val="tx1"/>
                  </a:solidFill>
                </a:rPr>
                <a:t>(</a:t>
              </a:r>
              <a:r>
                <a:rPr lang="ja-JP" altLang="en-US" sz="3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3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6" name="グループ化 335">
            <a:extLst>
              <a:ext uri="{FF2B5EF4-FFF2-40B4-BE49-F238E27FC236}">
                <a16:creationId xmlns:a16="http://schemas.microsoft.com/office/drawing/2014/main" id="{7B710598-CFFD-4F68-A898-4766E6FE1EE7}"/>
              </a:ext>
            </a:extLst>
          </p:cNvPr>
          <p:cNvGrpSpPr/>
          <p:nvPr/>
        </p:nvGrpSpPr>
        <p:grpSpPr>
          <a:xfrm>
            <a:off x="5694981" y="5255808"/>
            <a:ext cx="1111751" cy="207875"/>
            <a:chOff x="5514020" y="2105352"/>
            <a:chExt cx="1018572" cy="229516"/>
          </a:xfrm>
        </p:grpSpPr>
        <p:sp>
          <p:nvSpPr>
            <p:cNvPr id="337" name="角丸四角形 242">
              <a:extLst>
                <a:ext uri="{FF2B5EF4-FFF2-40B4-BE49-F238E27FC236}">
                  <a16:creationId xmlns:a16="http://schemas.microsoft.com/office/drawing/2014/main" id="{C8E3B203-0159-4673-B84B-0A6240C58382}"/>
                </a:ext>
              </a:extLst>
            </p:cNvPr>
            <p:cNvSpPr/>
            <p:nvPr/>
          </p:nvSpPr>
          <p:spPr>
            <a:xfrm>
              <a:off x="5619251" y="2105352"/>
              <a:ext cx="838685" cy="22951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38" name="角丸四角形 244">
              <a:extLst>
                <a:ext uri="{FF2B5EF4-FFF2-40B4-BE49-F238E27FC236}">
                  <a16:creationId xmlns:a16="http://schemas.microsoft.com/office/drawing/2014/main" id="{629AD7A8-137C-4AB5-9D3E-D40A9FE44D53}"/>
                </a:ext>
              </a:extLst>
            </p:cNvPr>
            <p:cNvSpPr/>
            <p:nvPr/>
          </p:nvSpPr>
          <p:spPr>
            <a:xfrm>
              <a:off x="5514020" y="2157926"/>
              <a:ext cx="1018572" cy="15135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13:20〜14</a:t>
              </a:r>
              <a:r>
                <a:rPr lang="en-US" altLang="ja-JP" sz="800" dirty="0">
                  <a:solidFill>
                    <a:schemeClr val="tx1"/>
                  </a:solidFill>
                </a:rPr>
                <a:t>:0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シャイニーダンス</a:t>
              </a:r>
              <a:r>
                <a:rPr lang="en-US" altLang="ja-JP" sz="300" dirty="0">
                  <a:solidFill>
                    <a:schemeClr val="tx1"/>
                  </a:solidFill>
                </a:rPr>
                <a:t>(</a:t>
              </a:r>
              <a:r>
                <a:rPr lang="ja-JP" altLang="en-US" sz="3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3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9" name="グループ化 338">
            <a:extLst>
              <a:ext uri="{FF2B5EF4-FFF2-40B4-BE49-F238E27FC236}">
                <a16:creationId xmlns:a16="http://schemas.microsoft.com/office/drawing/2014/main" id="{7B710598-CFFD-4F68-A898-4766E6FE1EE7}"/>
              </a:ext>
            </a:extLst>
          </p:cNvPr>
          <p:cNvGrpSpPr/>
          <p:nvPr/>
        </p:nvGrpSpPr>
        <p:grpSpPr>
          <a:xfrm>
            <a:off x="5702655" y="6469072"/>
            <a:ext cx="1111751" cy="207875"/>
            <a:chOff x="5514020" y="2105352"/>
            <a:chExt cx="1018572" cy="229516"/>
          </a:xfrm>
        </p:grpSpPr>
        <p:sp>
          <p:nvSpPr>
            <p:cNvPr id="340" name="角丸四角形 242">
              <a:extLst>
                <a:ext uri="{FF2B5EF4-FFF2-40B4-BE49-F238E27FC236}">
                  <a16:creationId xmlns:a16="http://schemas.microsoft.com/office/drawing/2014/main" id="{C8E3B203-0159-4673-B84B-0A6240C58382}"/>
                </a:ext>
              </a:extLst>
            </p:cNvPr>
            <p:cNvSpPr/>
            <p:nvPr/>
          </p:nvSpPr>
          <p:spPr>
            <a:xfrm>
              <a:off x="5619251" y="2105352"/>
              <a:ext cx="838685" cy="22951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2" name="角丸四角形 244">
              <a:extLst>
                <a:ext uri="{FF2B5EF4-FFF2-40B4-BE49-F238E27FC236}">
                  <a16:creationId xmlns:a16="http://schemas.microsoft.com/office/drawing/2014/main" id="{629AD7A8-137C-4AB5-9D3E-D40A9FE44D53}"/>
                </a:ext>
              </a:extLst>
            </p:cNvPr>
            <p:cNvSpPr/>
            <p:nvPr/>
          </p:nvSpPr>
          <p:spPr>
            <a:xfrm>
              <a:off x="5514020" y="2157926"/>
              <a:ext cx="1018572" cy="15135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13:20〜14</a:t>
              </a:r>
              <a:r>
                <a:rPr lang="en-US" altLang="ja-JP" sz="800" dirty="0">
                  <a:solidFill>
                    <a:schemeClr val="tx1"/>
                  </a:solidFill>
                </a:rPr>
                <a:t>:0</a:t>
              </a:r>
              <a:r>
                <a:rPr kumimoji="1" lang="en-US" altLang="ja-JP" sz="8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</a:t>
              </a:r>
              <a:r>
                <a:rPr kumimoji="1" lang="ja-JP" altLang="en-US" sz="800" dirty="0">
                  <a:solidFill>
                    <a:schemeClr val="tx1"/>
                  </a:solidFill>
                </a:rPr>
                <a:t>シャイニーダンス</a:t>
              </a:r>
              <a:r>
                <a:rPr lang="en-US" altLang="ja-JP" sz="300" dirty="0">
                  <a:solidFill>
                    <a:schemeClr val="tx1"/>
                  </a:solidFill>
                </a:rPr>
                <a:t>(</a:t>
              </a:r>
              <a:r>
                <a:rPr lang="ja-JP" altLang="en-US" sz="3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3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4" name="テキスト ボックス 343">
            <a:extLst>
              <a:ext uri="{FF2B5EF4-FFF2-40B4-BE49-F238E27FC236}">
                <a16:creationId xmlns:a16="http://schemas.microsoft.com/office/drawing/2014/main" id="{D968AE89-E28C-435B-A283-75C6949740F6}"/>
              </a:ext>
            </a:extLst>
          </p:cNvPr>
          <p:cNvSpPr txBox="1"/>
          <p:nvPr/>
        </p:nvSpPr>
        <p:spPr>
          <a:xfrm>
            <a:off x="-5784320" y="6563668"/>
            <a:ext cx="4475584" cy="4539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※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都合によりスケジュ－ルの変更、休講になる場合がございますのでご了承ください。</a:t>
            </a:r>
          </a:p>
          <a:p>
            <a:pPr>
              <a:lnSpc>
                <a:spcPts val="1200"/>
              </a:lnSpc>
            </a:pPr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※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当面の間、スタジオレッスンの定員はインストラクタ－含め</a:t>
            </a:r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7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名までとさせていただきます。　</a:t>
            </a:r>
            <a:endParaRPr lang="en-US" altLang="ja-JP" sz="800" dirty="0">
              <a:latin typeface="Meiryo" charset="-128"/>
              <a:ea typeface="Meiryo" charset="-128"/>
              <a:cs typeface="Meiryo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　スタジオレッスン参加を希望される方は、来館時にフロントスタッフにお申し出ください。</a:t>
            </a:r>
            <a:endParaRPr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" name="減算記号 3">
            <a:extLst>
              <a:ext uri="{FF2B5EF4-FFF2-40B4-BE49-F238E27FC236}">
                <a16:creationId xmlns:a16="http://schemas.microsoft.com/office/drawing/2014/main" id="{88D08237-0900-4192-A3F8-4E56E1D12B3D}"/>
              </a:ext>
            </a:extLst>
          </p:cNvPr>
          <p:cNvSpPr/>
          <p:nvPr/>
        </p:nvSpPr>
        <p:spPr>
          <a:xfrm>
            <a:off x="-1920980" y="6514647"/>
            <a:ext cx="1232373" cy="135411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7" name="減算記号 6">
            <a:extLst>
              <a:ext uri="{FF2B5EF4-FFF2-40B4-BE49-F238E27FC236}">
                <a16:creationId xmlns:a16="http://schemas.microsoft.com/office/drawing/2014/main" id="{089F4C2C-5714-77CC-32FC-98FF09F0867B}"/>
              </a:ext>
            </a:extLst>
          </p:cNvPr>
          <p:cNvSpPr/>
          <p:nvPr/>
        </p:nvSpPr>
        <p:spPr>
          <a:xfrm>
            <a:off x="-1949550" y="6354449"/>
            <a:ext cx="1232373" cy="135411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03BD5F-E3E9-7CAD-DCB1-39EFA3B59B7F}"/>
              </a:ext>
            </a:extLst>
          </p:cNvPr>
          <p:cNvSpPr txBox="1"/>
          <p:nvPr/>
        </p:nvSpPr>
        <p:spPr>
          <a:xfrm>
            <a:off x="-1215425" y="7880289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D8ECDF-0C7B-A384-1E34-AECA7DA13A7E}"/>
              </a:ext>
            </a:extLst>
          </p:cNvPr>
          <p:cNvSpPr txBox="1"/>
          <p:nvPr/>
        </p:nvSpPr>
        <p:spPr>
          <a:xfrm>
            <a:off x="-1216548" y="7372420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3D518A-B597-CAA9-39E4-FB7D1AA83957}"/>
              </a:ext>
            </a:extLst>
          </p:cNvPr>
          <p:cNvSpPr txBox="1"/>
          <p:nvPr/>
        </p:nvSpPr>
        <p:spPr>
          <a:xfrm>
            <a:off x="-1140690" y="6178160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3CCEFA2-2787-8B11-4D6F-D62835BDDF86}"/>
              </a:ext>
            </a:extLst>
          </p:cNvPr>
          <p:cNvSpPr txBox="1"/>
          <p:nvPr/>
        </p:nvSpPr>
        <p:spPr>
          <a:xfrm>
            <a:off x="-1239216" y="5476049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62396D-C9E4-E053-2C58-85EBDC26DCE9}"/>
              </a:ext>
            </a:extLst>
          </p:cNvPr>
          <p:cNvSpPr txBox="1"/>
          <p:nvPr/>
        </p:nvSpPr>
        <p:spPr>
          <a:xfrm>
            <a:off x="-2290934" y="4953683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4D3192-F439-2A99-2858-C495D96DEFB6}"/>
              </a:ext>
            </a:extLst>
          </p:cNvPr>
          <p:cNvSpPr txBox="1"/>
          <p:nvPr/>
        </p:nvSpPr>
        <p:spPr>
          <a:xfrm>
            <a:off x="-2281454" y="4230294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A1F5B8E-3A42-9136-A237-25DC4096C6EA}"/>
              </a:ext>
            </a:extLst>
          </p:cNvPr>
          <p:cNvSpPr txBox="1"/>
          <p:nvPr/>
        </p:nvSpPr>
        <p:spPr>
          <a:xfrm>
            <a:off x="-2285964" y="3717909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3A29D3-A0A2-BEBD-91F6-3022E7D0DB4C}"/>
              </a:ext>
            </a:extLst>
          </p:cNvPr>
          <p:cNvSpPr txBox="1"/>
          <p:nvPr/>
        </p:nvSpPr>
        <p:spPr>
          <a:xfrm>
            <a:off x="-713212" y="2967787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B5434AB-44E6-114D-C489-A164219E4ECC}"/>
              </a:ext>
            </a:extLst>
          </p:cNvPr>
          <p:cNvSpPr txBox="1"/>
          <p:nvPr/>
        </p:nvSpPr>
        <p:spPr>
          <a:xfrm>
            <a:off x="-671721" y="2508424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6946E2B-5532-8352-8E5B-746004061EA5}"/>
              </a:ext>
            </a:extLst>
          </p:cNvPr>
          <p:cNvSpPr txBox="1"/>
          <p:nvPr/>
        </p:nvSpPr>
        <p:spPr>
          <a:xfrm>
            <a:off x="-1247463" y="6706808"/>
            <a:ext cx="43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</a:rPr>
              <a:t>NEW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14032DF-3D9F-5627-9D22-DB1F716C5387}"/>
              </a:ext>
            </a:extLst>
          </p:cNvPr>
          <p:cNvSpPr txBox="1"/>
          <p:nvPr/>
        </p:nvSpPr>
        <p:spPr>
          <a:xfrm>
            <a:off x="1450306" y="4778095"/>
            <a:ext cx="56487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敬老の日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A537591-16D3-2485-2CE7-689FB8F1B7CB}"/>
              </a:ext>
            </a:extLst>
          </p:cNvPr>
          <p:cNvSpPr txBox="1"/>
          <p:nvPr/>
        </p:nvSpPr>
        <p:spPr>
          <a:xfrm>
            <a:off x="1407770" y="9267609"/>
            <a:ext cx="4308872" cy="60785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※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都合によりスケジュ－ルの変更、休講になる場合がございますのでご了承ください。</a:t>
            </a:r>
          </a:p>
          <a:p>
            <a:pPr>
              <a:lnSpc>
                <a:spcPts val="1200"/>
              </a:lnSpc>
            </a:pPr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※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スタジオレッスンの</a:t>
            </a:r>
            <a:r>
              <a:rPr lang="ja-JP" altLang="en-US" sz="800" b="1" dirty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定員は</a:t>
            </a:r>
            <a:r>
              <a:rPr lang="en-US" altLang="ja-JP" sz="800" b="1" dirty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6</a:t>
            </a:r>
            <a:r>
              <a:rPr lang="ja-JP" altLang="en-US" sz="800" b="1" dirty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名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までとさせていただきます。</a:t>
            </a:r>
            <a:endParaRPr lang="en-US" altLang="ja-JP" sz="800" dirty="0">
              <a:latin typeface="Meiryo" charset="-128"/>
              <a:ea typeface="Meiryo" charset="-128"/>
              <a:cs typeface="Meiryo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800" dirty="0">
                <a:latin typeface="Meiryo" charset="-128"/>
                <a:ea typeface="Meiryo" charset="-128"/>
                <a:cs typeface="Meiryo" charset="-128"/>
              </a:rPr>
              <a:t>※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レッスンの進行状況、安全面に配慮し、</a:t>
            </a:r>
            <a:r>
              <a:rPr lang="ja-JP" altLang="en-US" sz="800" b="1" dirty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原則途中入場はお断り</a:t>
            </a: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させていただきます。　</a:t>
            </a:r>
            <a:endParaRPr lang="en-US" altLang="ja-JP" sz="800" dirty="0">
              <a:latin typeface="Meiryo" charset="-128"/>
              <a:ea typeface="Meiryo" charset="-128"/>
              <a:cs typeface="Meiryo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800" dirty="0">
                <a:latin typeface="Meiryo" charset="-128"/>
                <a:ea typeface="Meiryo" charset="-128"/>
                <a:cs typeface="Meiryo" charset="-128"/>
              </a:rPr>
              <a:t>　スタジオレッスン参加を希望される方は、来館時にフロントスタッフにお申し出ください。</a:t>
            </a:r>
            <a:endParaRPr lang="en-US" altLang="ja-JP" sz="8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81ED277-7CC1-E52C-89AA-0264CB5BA57D}"/>
              </a:ext>
            </a:extLst>
          </p:cNvPr>
          <p:cNvSpPr txBox="1"/>
          <p:nvPr/>
        </p:nvSpPr>
        <p:spPr>
          <a:xfrm>
            <a:off x="6160908" y="4763442"/>
            <a:ext cx="56487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秋分の日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AFE724CC-CF6B-922B-4B95-C45834C1C4F0}"/>
              </a:ext>
            </a:extLst>
          </p:cNvPr>
          <p:cNvGrpSpPr/>
          <p:nvPr/>
        </p:nvGrpSpPr>
        <p:grpSpPr>
          <a:xfrm>
            <a:off x="-3682248" y="3313115"/>
            <a:ext cx="1160241" cy="360691"/>
            <a:chOff x="1147644" y="1918266"/>
            <a:chExt cx="1059881" cy="346778"/>
          </a:xfrm>
        </p:grpSpPr>
        <p:sp>
          <p:nvSpPr>
            <p:cNvPr id="22" name="角丸四角形 239">
              <a:extLst>
                <a:ext uri="{FF2B5EF4-FFF2-40B4-BE49-F238E27FC236}">
                  <a16:creationId xmlns:a16="http://schemas.microsoft.com/office/drawing/2014/main" id="{69D02C6B-9001-0BD5-EEE5-CF7953CC4020}"/>
                </a:ext>
              </a:extLst>
            </p:cNvPr>
            <p:cNvSpPr/>
            <p:nvPr/>
          </p:nvSpPr>
          <p:spPr>
            <a:xfrm>
              <a:off x="1261971" y="1940937"/>
              <a:ext cx="848639" cy="324107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角丸四角形 239">
              <a:extLst>
                <a:ext uri="{FF2B5EF4-FFF2-40B4-BE49-F238E27FC236}">
                  <a16:creationId xmlns:a16="http://schemas.microsoft.com/office/drawing/2014/main" id="{7975C2CE-D375-2432-982F-ABF33ECD2770}"/>
                </a:ext>
              </a:extLst>
            </p:cNvPr>
            <p:cNvSpPr/>
            <p:nvPr/>
          </p:nvSpPr>
          <p:spPr>
            <a:xfrm>
              <a:off x="1147644" y="1918266"/>
              <a:ext cx="1059881" cy="3447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11:15〜12:00</a:t>
              </a:r>
            </a:p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アクアリズムダンス</a:t>
              </a:r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chemeClr val="tx1"/>
                  </a:solidFill>
                </a:rPr>
                <a:t>（有料）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85D442E-C315-450D-7806-4C791A69778F}"/>
              </a:ext>
            </a:extLst>
          </p:cNvPr>
          <p:cNvGrpSpPr/>
          <p:nvPr/>
        </p:nvGrpSpPr>
        <p:grpSpPr>
          <a:xfrm>
            <a:off x="1044866" y="4295134"/>
            <a:ext cx="969764" cy="449611"/>
            <a:chOff x="1220298" y="3739232"/>
            <a:chExt cx="887137" cy="205294"/>
          </a:xfrm>
        </p:grpSpPr>
        <p:sp>
          <p:nvSpPr>
            <p:cNvPr id="25" name="角丸四角形 133">
              <a:extLst>
                <a:ext uri="{FF2B5EF4-FFF2-40B4-BE49-F238E27FC236}">
                  <a16:creationId xmlns:a16="http://schemas.microsoft.com/office/drawing/2014/main" id="{0A7EEE5C-7ADE-6862-C883-CED96C40CE16}"/>
                </a:ext>
              </a:extLst>
            </p:cNvPr>
            <p:cNvSpPr/>
            <p:nvPr/>
          </p:nvSpPr>
          <p:spPr>
            <a:xfrm>
              <a:off x="1266751" y="3739232"/>
              <a:ext cx="840684" cy="205294"/>
            </a:xfrm>
            <a:prstGeom prst="roundRect">
              <a:avLst/>
            </a:prstGeom>
            <a:solidFill>
              <a:srgbClr val="EFD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6" name="角丸四角形 57">
              <a:extLst>
                <a:ext uri="{FF2B5EF4-FFF2-40B4-BE49-F238E27FC236}">
                  <a16:creationId xmlns:a16="http://schemas.microsoft.com/office/drawing/2014/main" id="{2E771AC0-6D65-C241-4CF5-37E3A4F0340E}"/>
                </a:ext>
              </a:extLst>
            </p:cNvPr>
            <p:cNvSpPr/>
            <p:nvPr/>
          </p:nvSpPr>
          <p:spPr>
            <a:xfrm>
              <a:off x="1220298" y="3760802"/>
              <a:ext cx="885219" cy="17820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800" dirty="0">
                  <a:solidFill>
                    <a:schemeClr val="tx1"/>
                  </a:solidFill>
                </a:rPr>
                <a:t>13:00〜14:00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フロアバレエ</a:t>
              </a:r>
              <a:r>
                <a:rPr lang="en-US" altLang="ja-JP" sz="600" dirty="0">
                  <a:solidFill>
                    <a:schemeClr val="tx1"/>
                  </a:solidFill>
                </a:rPr>
                <a:t>(</a:t>
              </a:r>
              <a:r>
                <a:rPr lang="ja-JP" altLang="en-US" sz="6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600" dirty="0">
                  <a:solidFill>
                    <a:schemeClr val="tx1"/>
                  </a:solidFill>
                </a:rPr>
                <a:t>)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E1C711F-78E9-C397-5415-6EBFDF4988E0}"/>
              </a:ext>
            </a:extLst>
          </p:cNvPr>
          <p:cNvGrpSpPr/>
          <p:nvPr/>
        </p:nvGrpSpPr>
        <p:grpSpPr>
          <a:xfrm>
            <a:off x="-1752542" y="1821104"/>
            <a:ext cx="1111751" cy="251378"/>
            <a:chOff x="5514020" y="2105352"/>
            <a:chExt cx="1018572" cy="229516"/>
          </a:xfrm>
        </p:grpSpPr>
        <p:sp>
          <p:nvSpPr>
            <p:cNvPr id="28" name="角丸四角形 242">
              <a:extLst>
                <a:ext uri="{FF2B5EF4-FFF2-40B4-BE49-F238E27FC236}">
                  <a16:creationId xmlns:a16="http://schemas.microsoft.com/office/drawing/2014/main" id="{6EC533E5-2733-BF00-112A-F22B2FEE9A9C}"/>
                </a:ext>
              </a:extLst>
            </p:cNvPr>
            <p:cNvSpPr/>
            <p:nvPr/>
          </p:nvSpPr>
          <p:spPr>
            <a:xfrm>
              <a:off x="5619251" y="2105352"/>
              <a:ext cx="838685" cy="22951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角丸四角形 244">
              <a:extLst>
                <a:ext uri="{FF2B5EF4-FFF2-40B4-BE49-F238E27FC236}">
                  <a16:creationId xmlns:a16="http://schemas.microsoft.com/office/drawing/2014/main" id="{BE68A164-5EA7-38DA-54B2-0FB8AF1926FC}"/>
                </a:ext>
              </a:extLst>
            </p:cNvPr>
            <p:cNvSpPr/>
            <p:nvPr/>
          </p:nvSpPr>
          <p:spPr>
            <a:xfrm>
              <a:off x="5514020" y="2157926"/>
              <a:ext cx="1018572" cy="15135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600" dirty="0">
                  <a:solidFill>
                    <a:schemeClr val="tx1"/>
                  </a:solidFill>
                </a:rPr>
                <a:t>　</a:t>
              </a:r>
              <a:r>
                <a:rPr kumimoji="1" lang="en-US" altLang="ja-JP" sz="600" dirty="0">
                  <a:solidFill>
                    <a:schemeClr val="tx1"/>
                  </a:solidFill>
                </a:rPr>
                <a:t>13:20〜14</a:t>
              </a:r>
              <a:r>
                <a:rPr lang="en-US" altLang="ja-JP" sz="600" dirty="0">
                  <a:solidFill>
                    <a:schemeClr val="tx1"/>
                  </a:solidFill>
                </a:rPr>
                <a:t>:0</a:t>
              </a:r>
              <a:r>
                <a:rPr kumimoji="1" lang="en-US" altLang="ja-JP" sz="6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1000" dirty="0">
                  <a:solidFill>
                    <a:schemeClr val="tx1"/>
                  </a:solidFill>
                </a:rPr>
                <a:t>　　　</a:t>
              </a:r>
              <a:r>
                <a:rPr kumimoji="1" lang="ja-JP" altLang="en-US" sz="400" dirty="0">
                  <a:solidFill>
                    <a:schemeClr val="tx1"/>
                  </a:solidFill>
                </a:rPr>
                <a:t>シャイニーダンス</a:t>
              </a:r>
              <a:r>
                <a:rPr lang="en-US" altLang="ja-JP" sz="400" dirty="0">
                  <a:solidFill>
                    <a:schemeClr val="tx1"/>
                  </a:solidFill>
                </a:rPr>
                <a:t>(</a:t>
              </a:r>
              <a:r>
                <a:rPr lang="ja-JP" altLang="en-US" sz="4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4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25446A79-68DE-971D-A05C-7D84505D048F}"/>
              </a:ext>
            </a:extLst>
          </p:cNvPr>
          <p:cNvGrpSpPr/>
          <p:nvPr/>
        </p:nvGrpSpPr>
        <p:grpSpPr>
          <a:xfrm>
            <a:off x="5731955" y="2193438"/>
            <a:ext cx="1148250" cy="142942"/>
            <a:chOff x="5543430" y="2587903"/>
            <a:chExt cx="1052012" cy="229516"/>
          </a:xfrm>
        </p:grpSpPr>
        <p:sp>
          <p:nvSpPr>
            <p:cNvPr id="31" name="角丸四角形 250">
              <a:extLst>
                <a:ext uri="{FF2B5EF4-FFF2-40B4-BE49-F238E27FC236}">
                  <a16:creationId xmlns:a16="http://schemas.microsoft.com/office/drawing/2014/main" id="{F9F80E50-F70E-E4CF-79E5-76BF2606C712}"/>
                </a:ext>
              </a:extLst>
            </p:cNvPr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193">
              <a:extLst>
                <a:ext uri="{FF2B5EF4-FFF2-40B4-BE49-F238E27FC236}">
                  <a16:creationId xmlns:a16="http://schemas.microsoft.com/office/drawing/2014/main" id="{E7AFB7E4-8DFC-7EC3-BABC-966716515095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4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400" dirty="0">
                  <a:solidFill>
                    <a:schemeClr val="tx1"/>
                  </a:solidFill>
                </a:rPr>
                <a:t>アクアトレ－ニング</a:t>
              </a:r>
              <a:r>
                <a:rPr lang="en-US" altLang="ja-JP" sz="400" dirty="0">
                  <a:solidFill>
                    <a:schemeClr val="tx1"/>
                  </a:solidFill>
                </a:rPr>
                <a:t>(</a:t>
              </a:r>
              <a:r>
                <a:rPr lang="ja-JP" altLang="en-US" sz="4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400" dirty="0">
                  <a:solidFill>
                    <a:schemeClr val="tx1"/>
                  </a:solidFill>
                </a:rPr>
                <a:t>)</a:t>
              </a:r>
              <a:endParaRPr kumimoji="1" lang="ja-JP" altLang="en-US" sz="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B9FEB9C-E102-AB19-8DB8-C7655DDD705E}"/>
              </a:ext>
            </a:extLst>
          </p:cNvPr>
          <p:cNvGrpSpPr/>
          <p:nvPr/>
        </p:nvGrpSpPr>
        <p:grpSpPr>
          <a:xfrm>
            <a:off x="5736866" y="5744481"/>
            <a:ext cx="1148250" cy="233879"/>
            <a:chOff x="5543430" y="2587903"/>
            <a:chExt cx="1052012" cy="229516"/>
          </a:xfrm>
        </p:grpSpPr>
        <p:sp>
          <p:nvSpPr>
            <p:cNvPr id="34" name="角丸四角形 250">
              <a:extLst>
                <a:ext uri="{FF2B5EF4-FFF2-40B4-BE49-F238E27FC236}">
                  <a16:creationId xmlns:a16="http://schemas.microsoft.com/office/drawing/2014/main" id="{A3313848-2C8D-5310-83CB-2C2C3E2DA277}"/>
                </a:ext>
              </a:extLst>
            </p:cNvPr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角丸四角形 193">
              <a:extLst>
                <a:ext uri="{FF2B5EF4-FFF2-40B4-BE49-F238E27FC236}">
                  <a16:creationId xmlns:a16="http://schemas.microsoft.com/office/drawing/2014/main" id="{3754E93E-8054-D0D4-1CC0-7703E4C21E83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</a:rPr>
                <a:t>アクアトレ－ニング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6DC4186C-8DC1-47CD-DF25-3BF30C245C0B}"/>
              </a:ext>
            </a:extLst>
          </p:cNvPr>
          <p:cNvGrpSpPr/>
          <p:nvPr/>
        </p:nvGrpSpPr>
        <p:grpSpPr>
          <a:xfrm>
            <a:off x="5730480" y="4500783"/>
            <a:ext cx="1148250" cy="233879"/>
            <a:chOff x="5543430" y="2587903"/>
            <a:chExt cx="1052012" cy="229516"/>
          </a:xfrm>
        </p:grpSpPr>
        <p:sp>
          <p:nvSpPr>
            <p:cNvPr id="37" name="角丸四角形 250">
              <a:extLst>
                <a:ext uri="{FF2B5EF4-FFF2-40B4-BE49-F238E27FC236}">
                  <a16:creationId xmlns:a16="http://schemas.microsoft.com/office/drawing/2014/main" id="{568D1AA0-F7CC-D8EE-95D5-79A70640F456}"/>
                </a:ext>
              </a:extLst>
            </p:cNvPr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角丸四角形 193">
              <a:extLst>
                <a:ext uri="{FF2B5EF4-FFF2-40B4-BE49-F238E27FC236}">
                  <a16:creationId xmlns:a16="http://schemas.microsoft.com/office/drawing/2014/main" id="{6193019F-BCAE-971B-E9C6-4058F3932045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</a:rPr>
                <a:t>アクアトレ－ニング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711FB0BB-02CF-CA56-C1CB-B5C16968BC3F}"/>
              </a:ext>
            </a:extLst>
          </p:cNvPr>
          <p:cNvGrpSpPr/>
          <p:nvPr/>
        </p:nvGrpSpPr>
        <p:grpSpPr>
          <a:xfrm>
            <a:off x="5730480" y="6952794"/>
            <a:ext cx="1148250" cy="233879"/>
            <a:chOff x="5543430" y="2587903"/>
            <a:chExt cx="1052012" cy="229516"/>
          </a:xfrm>
        </p:grpSpPr>
        <p:sp>
          <p:nvSpPr>
            <p:cNvPr id="40" name="角丸四角形 250">
              <a:extLst>
                <a:ext uri="{FF2B5EF4-FFF2-40B4-BE49-F238E27FC236}">
                  <a16:creationId xmlns:a16="http://schemas.microsoft.com/office/drawing/2014/main" id="{0DFF894B-11A3-A77C-7E4C-DB68A2DAABAF}"/>
                </a:ext>
              </a:extLst>
            </p:cNvPr>
            <p:cNvSpPr/>
            <p:nvPr/>
          </p:nvSpPr>
          <p:spPr>
            <a:xfrm>
              <a:off x="5622439" y="2587903"/>
              <a:ext cx="838685" cy="229516"/>
            </a:xfrm>
            <a:prstGeom prst="roundRect">
              <a:avLst/>
            </a:prstGeom>
            <a:solidFill>
              <a:srgbClr val="A7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1" name="角丸四角形 193">
              <a:extLst>
                <a:ext uri="{FF2B5EF4-FFF2-40B4-BE49-F238E27FC236}">
                  <a16:creationId xmlns:a16="http://schemas.microsoft.com/office/drawing/2014/main" id="{4A1C8450-3970-B840-1706-E7ED9B152C39}"/>
                </a:ext>
              </a:extLst>
            </p:cNvPr>
            <p:cNvSpPr/>
            <p:nvPr/>
          </p:nvSpPr>
          <p:spPr>
            <a:xfrm>
              <a:off x="5543430" y="2629122"/>
              <a:ext cx="1052012" cy="1454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16:00〜16</a:t>
              </a:r>
              <a:r>
                <a:rPr lang="en-US" altLang="ja-JP" sz="800" dirty="0">
                  <a:solidFill>
                    <a:schemeClr val="tx1"/>
                  </a:solidFill>
                </a:rPr>
                <a:t>:45</a:t>
              </a: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</a:rPr>
                <a:t>アクアトレ－ニング</a:t>
              </a:r>
              <a:r>
                <a:rPr lang="en-US" altLang="ja-JP" sz="500" dirty="0">
                  <a:solidFill>
                    <a:schemeClr val="tx1"/>
                  </a:solidFill>
                </a:rPr>
                <a:t>(</a:t>
              </a:r>
              <a:r>
                <a:rPr lang="ja-JP" altLang="en-US" sz="500" dirty="0">
                  <a:solidFill>
                    <a:schemeClr val="tx1"/>
                  </a:solidFill>
                </a:rPr>
                <a:t>有料</a:t>
              </a:r>
              <a:r>
                <a:rPr lang="en-US" altLang="ja-JP" sz="500" dirty="0">
                  <a:solidFill>
                    <a:schemeClr val="tx1"/>
                  </a:solidFill>
                </a:rPr>
                <a:t>)</a:t>
              </a:r>
              <a:endParaRPr kumimoji="1" lang="ja-JP" altLang="en-US" sz="5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6353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916</Words>
  <Application>Microsoft Office PowerPoint</Application>
  <PresentationFormat>A4 210 x 297 mm</PresentationFormat>
  <Paragraphs>260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UD明朝 Medium</vt:lpstr>
      <vt:lpstr>Meiryo UI</vt:lpstr>
      <vt:lpstr>メイリオ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m_masuda</dc:creator>
  <cp:lastModifiedBy>spa-kyoyu</cp:lastModifiedBy>
  <cp:revision>169</cp:revision>
  <cp:lastPrinted>2023-08-31T06:16:59Z</cp:lastPrinted>
  <dcterms:created xsi:type="dcterms:W3CDTF">2020-10-20T04:16:53Z</dcterms:created>
  <dcterms:modified xsi:type="dcterms:W3CDTF">2023-08-31T06:18:13Z</dcterms:modified>
</cp:coreProperties>
</file>